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390" r:id="rId6"/>
    <p:sldId id="258" r:id="rId7"/>
    <p:sldId id="399" r:id="rId8"/>
    <p:sldId id="372" r:id="rId9"/>
    <p:sldId id="393" r:id="rId10"/>
    <p:sldId id="374" r:id="rId11"/>
    <p:sldId id="404" r:id="rId12"/>
    <p:sldId id="394" r:id="rId13"/>
    <p:sldId id="379" r:id="rId14"/>
    <p:sldId id="380" r:id="rId15"/>
    <p:sldId id="392" r:id="rId16"/>
    <p:sldId id="401" r:id="rId17"/>
    <p:sldId id="377" r:id="rId18"/>
    <p:sldId id="381" r:id="rId19"/>
    <p:sldId id="386" r:id="rId20"/>
    <p:sldId id="384" r:id="rId21"/>
    <p:sldId id="383" r:id="rId22"/>
    <p:sldId id="385" r:id="rId23"/>
    <p:sldId id="403" r:id="rId24"/>
    <p:sldId id="397" r:id="rId25"/>
    <p:sldId id="398" r:id="rId26"/>
    <p:sldId id="262" r:id="rId27"/>
    <p:sldId id="387" r:id="rId28"/>
    <p:sldId id="263" r:id="rId29"/>
    <p:sldId id="382" r:id="rId30"/>
    <p:sldId id="388" r:id="rId31"/>
    <p:sldId id="259" r:id="rId32"/>
    <p:sldId id="405" r:id="rId33"/>
    <p:sldId id="402" r:id="rId3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3C0B"/>
    <a:srgbClr val="CA42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3290CF-A64F-4552-B1A0-FB85FAD7DD0D}" v="7141" dt="2024-01-20T18:03:36.6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 snapToGrid="0">
      <p:cViewPr varScale="1">
        <p:scale>
          <a:sx n="87" d="100"/>
          <a:sy n="87" d="100"/>
        </p:scale>
        <p:origin x="147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66D4F6-6A30-4A5E-A886-31471C804628}" type="doc">
      <dgm:prSet loTypeId="urn:microsoft.com/office/officeart/2005/8/layout/hList3" loCatId="list" qsTypeId="urn:microsoft.com/office/officeart/2005/8/quickstyle/simple3" qsCatId="simple" csTypeId="urn:microsoft.com/office/officeart/2005/8/colors/accent2_4" csCatId="accent2" phldr="1"/>
      <dgm:spPr/>
      <dgm:t>
        <a:bodyPr/>
        <a:lstStyle/>
        <a:p>
          <a:pPr rtl="1"/>
          <a:endParaRPr lang="he-IL"/>
        </a:p>
      </dgm:t>
    </dgm:pt>
    <dgm:pt modelId="{34143B5B-F139-4657-9B27-EC4DB2048E51}">
      <dgm:prSet phldrT="[טקסט]"/>
      <dgm:spPr>
        <a:solidFill>
          <a:schemeClr val="bg1"/>
        </a:solidFill>
        <a:ln>
          <a:solidFill>
            <a:srgbClr val="B53C0B"/>
          </a:solidFill>
        </a:ln>
      </dgm:spPr>
      <dgm:t>
        <a:bodyPr/>
        <a:lstStyle/>
        <a:p>
          <a:pPr rtl="1"/>
          <a:r>
            <a:rPr lang="en-US" b="1">
              <a:solidFill>
                <a:srgbClr val="CA420C"/>
              </a:solidFill>
            </a:rPr>
            <a:t>Alternatives we tried</a:t>
          </a:r>
          <a:endParaRPr lang="he-IL" b="1">
            <a:solidFill>
              <a:srgbClr val="CA420C"/>
            </a:solidFill>
          </a:endParaRPr>
        </a:p>
      </dgm:t>
    </dgm:pt>
    <dgm:pt modelId="{75176F5F-E640-40E7-A70D-5DC8DF8E1264}" type="parTrans" cxnId="{A2B761CB-E2C2-4040-964D-DB2B5FA33245}">
      <dgm:prSet/>
      <dgm:spPr/>
      <dgm:t>
        <a:bodyPr/>
        <a:lstStyle/>
        <a:p>
          <a:pPr rtl="1"/>
          <a:endParaRPr lang="he-IL"/>
        </a:p>
      </dgm:t>
    </dgm:pt>
    <dgm:pt modelId="{FB1429FC-E3CF-4E04-BC92-7F790CB9FE19}" type="sibTrans" cxnId="{A2B761CB-E2C2-4040-964D-DB2B5FA33245}">
      <dgm:prSet/>
      <dgm:spPr/>
      <dgm:t>
        <a:bodyPr/>
        <a:lstStyle/>
        <a:p>
          <a:pPr rtl="1"/>
          <a:endParaRPr lang="he-IL"/>
        </a:p>
      </dgm:t>
    </dgm:pt>
    <dgm:pt modelId="{EC99CCF1-1761-458B-9919-8C20A3B98BBF}">
      <dgm:prSet phldrT="[טקסט]" custT="1"/>
      <dgm:spPr>
        <a:solidFill>
          <a:schemeClr val="bg1"/>
        </a:solidFill>
        <a:ln>
          <a:solidFill>
            <a:srgbClr val="B53C0B"/>
          </a:solidFill>
        </a:ln>
      </dgm:spPr>
      <dgm:t>
        <a:bodyPr/>
        <a:lstStyle/>
        <a:p>
          <a:pPr rtl="1"/>
          <a:r>
            <a:rPr lang="en-US" sz="2000">
              <a:solidFill>
                <a:srgbClr val="CA420C"/>
              </a:solidFill>
            </a:rPr>
            <a:t>Drone1-time</a:t>
          </a:r>
        </a:p>
        <a:p>
          <a:pPr rtl="1"/>
          <a:r>
            <a:rPr lang="en-US" sz="2000">
              <a:solidFill>
                <a:srgbClr val="CA420C"/>
              </a:solidFill>
            </a:rPr>
            <a:t>Drone2-time</a:t>
          </a:r>
          <a:endParaRPr lang="he-IL" sz="2000">
            <a:solidFill>
              <a:srgbClr val="CA420C"/>
            </a:solidFill>
          </a:endParaRPr>
        </a:p>
      </dgm:t>
    </dgm:pt>
    <dgm:pt modelId="{037B7B3F-DD7D-4CF0-9895-DA874A7F4CF6}" type="parTrans" cxnId="{C8F6DC4D-6D39-472B-A366-AEAB3541EB12}">
      <dgm:prSet/>
      <dgm:spPr/>
      <dgm:t>
        <a:bodyPr/>
        <a:lstStyle/>
        <a:p>
          <a:pPr rtl="1"/>
          <a:endParaRPr lang="he-IL"/>
        </a:p>
      </dgm:t>
    </dgm:pt>
    <dgm:pt modelId="{57EC6830-D44A-4647-8200-AE3F1BDB6D25}" type="sibTrans" cxnId="{C8F6DC4D-6D39-472B-A366-AEAB3541EB12}">
      <dgm:prSet/>
      <dgm:spPr/>
      <dgm:t>
        <a:bodyPr/>
        <a:lstStyle/>
        <a:p>
          <a:pPr rtl="1"/>
          <a:endParaRPr lang="he-IL"/>
        </a:p>
      </dgm:t>
    </dgm:pt>
    <mc:AlternateContent xmlns:mc="http://schemas.openxmlformats.org/markup-compatibility/2006">
      <mc:Choice xmlns:a14="http://schemas.microsoft.com/office/drawing/2010/main" Requires="a14">
        <dgm:pt modelId="{747E9DFA-C867-4479-9F23-1905E8306542}">
          <dgm:prSet phldrT="[טקסט]"/>
          <dgm:spPr>
            <a:solidFill>
              <a:schemeClr val="bg1"/>
            </a:solidFill>
            <a:ln>
              <a:solidFill>
                <a:srgbClr val="B53C0B"/>
              </a:solidFill>
            </a:ln>
          </dgm:spPr>
          <dgm:t>
            <a:bodyPr/>
            <a:lstStyle/>
            <a:p>
              <a:pPr rtl="0"/>
              <a14:m>
                <m:oMath xmlns:m="http://schemas.openxmlformats.org/officeDocument/2006/math">
                  <m:r>
                    <a:rPr lang="en-US" i="1" smtClean="0">
                      <a:solidFill>
                        <a:srgbClr val="CA420C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𝑑𝑒𝑐𝑟𝑒𝑎𝑠𝑒</m:t>
                  </m:r>
                  <m:r>
                    <a:rPr lang="en-US" i="1" smtClean="0">
                      <a:solidFill>
                        <a:srgbClr val="CA420C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  <m:r>
                    <a:rPr lang="en-US" i="1" smtClean="0">
                      <a:solidFill>
                        <a:srgbClr val="CA420C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𝑖𝑠</m:t>
                  </m:r>
                </m:oMath>
              </a14:m>
              <a:r>
                <a:rPr lang="en-US">
                  <a:solidFill>
                    <a:srgbClr val="CA420C"/>
                  </a:solidFill>
                </a:rPr>
                <a:t> </a:t>
              </a:r>
              <a14:m>
                <m:oMath xmlns:m="http://schemas.openxmlformats.org/officeDocument/2006/math">
                  <m:r>
                    <a:rPr lang="en-IL" i="1" smtClean="0">
                      <a:solidFill>
                        <a:srgbClr val="CA420C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∝</m:t>
                  </m:r>
                  <m:d>
                    <m:dPr>
                      <m:ctrlPr>
                        <a:rPr lang="en-US" b="0" i="1" smtClean="0">
                          <a:solidFill>
                            <a:srgbClr val="CA420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CA420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A420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A420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A420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CA420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CA420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e>
                  </m:d>
                </m:oMath>
              </a14:m>
              <a:endParaRPr lang="en-US">
                <a:solidFill>
                  <a:srgbClr val="CA420C"/>
                </a:solidFill>
              </a:endParaRPr>
            </a:p>
            <a:p>
              <a:pPr rtl="1"/>
              <a:r>
                <a:rPr lang="en-US">
                  <a:solidFill>
                    <a:srgbClr val="CA420C"/>
                  </a:solidFill>
                  <a:sym typeface="Wingdings" panose="05000000000000000000" pitchFamily="2" charset="2"/>
                </a:rPr>
                <a:t></a:t>
              </a:r>
              <a:r>
                <a:rPr lang="en-US">
                  <a:solidFill>
                    <a:srgbClr val="CA420C"/>
                  </a:solidFill>
                </a:rPr>
                <a:t> More realistic </a:t>
              </a:r>
              <a:endParaRPr lang="he-IL">
                <a:solidFill>
                  <a:srgbClr val="CA420C"/>
                </a:solidFill>
              </a:endParaRPr>
            </a:p>
          </dgm:t>
        </dgm:pt>
      </mc:Choice>
      <mc:Fallback>
        <dgm:pt modelId="{747E9DFA-C867-4479-9F23-1905E8306542}">
          <dgm:prSet phldrT="[טקסט]"/>
          <dgm:spPr>
            <a:solidFill>
              <a:schemeClr val="bg1"/>
            </a:solidFill>
            <a:ln>
              <a:solidFill>
                <a:srgbClr val="B53C0B"/>
              </a:solidFill>
            </a:ln>
          </dgm:spPr>
          <dgm:t>
            <a:bodyPr/>
            <a:lstStyle/>
            <a:p>
              <a:pPr rtl="0"/>
              <a:r>
                <a:rPr lang="en-US" i="0">
                  <a:solidFill>
                    <a:srgbClr val="CA420C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𝑑𝑒𝑐𝑟𝑒𝑎𝑠𝑒 𝑖𝑠</a:t>
              </a:r>
              <a:r>
                <a:rPr lang="en-US">
                  <a:solidFill>
                    <a:srgbClr val="CA420C"/>
                  </a:solidFill>
                </a:rPr>
                <a:t> </a:t>
              </a:r>
              <a:r>
                <a:rPr lang="en-IL" i="0">
                  <a:solidFill>
                    <a:srgbClr val="CA420C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∝</a:t>
              </a:r>
              <a:r>
                <a:rPr lang="en-US" b="0" i="0">
                  <a:solidFill>
                    <a:srgbClr val="CA420C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(|𝑉_1 |+1)</a:t>
              </a:r>
              <a:endParaRPr lang="en-US">
                <a:solidFill>
                  <a:srgbClr val="CA420C"/>
                </a:solidFill>
              </a:endParaRPr>
            </a:p>
            <a:p>
              <a:pPr rtl="1"/>
              <a:r>
                <a:rPr lang="en-US">
                  <a:solidFill>
                    <a:srgbClr val="CA420C"/>
                  </a:solidFill>
                  <a:sym typeface="Wingdings" panose="05000000000000000000" pitchFamily="2" charset="2"/>
                </a:rPr>
                <a:t></a:t>
              </a:r>
              <a:r>
                <a:rPr lang="en-US">
                  <a:solidFill>
                    <a:srgbClr val="CA420C"/>
                  </a:solidFill>
                </a:rPr>
                <a:t> More realistic </a:t>
              </a:r>
              <a:endParaRPr lang="he-IL">
                <a:solidFill>
                  <a:srgbClr val="CA420C"/>
                </a:solidFill>
              </a:endParaRPr>
            </a:p>
          </dgm:t>
        </dgm:pt>
      </mc:Fallback>
    </mc:AlternateContent>
    <dgm:pt modelId="{109A4869-87EA-41B7-B279-665AD6F52020}" type="parTrans" cxnId="{D4EFAFA8-0349-4468-B559-462FAC111466}">
      <dgm:prSet/>
      <dgm:spPr/>
      <dgm:t>
        <a:bodyPr/>
        <a:lstStyle/>
        <a:p>
          <a:pPr rtl="1"/>
          <a:endParaRPr lang="he-IL"/>
        </a:p>
      </dgm:t>
    </dgm:pt>
    <dgm:pt modelId="{FC9F7186-C724-44C9-9E56-B25BB1FA0B71}" type="sibTrans" cxnId="{D4EFAFA8-0349-4468-B559-462FAC111466}">
      <dgm:prSet/>
      <dgm:spPr/>
      <dgm:t>
        <a:bodyPr/>
        <a:lstStyle/>
        <a:p>
          <a:pPr rtl="1"/>
          <a:endParaRPr lang="he-IL"/>
        </a:p>
      </dgm:t>
    </dgm:pt>
    <dgm:pt modelId="{DE77A62D-6DDC-4160-B501-490AD2D7D590}" type="pres">
      <dgm:prSet presAssocID="{F866D4F6-6A30-4A5E-A886-31471C804628}" presName="composite" presStyleCnt="0">
        <dgm:presLayoutVars>
          <dgm:chMax val="1"/>
          <dgm:dir/>
          <dgm:resizeHandles val="exact"/>
        </dgm:presLayoutVars>
      </dgm:prSet>
      <dgm:spPr/>
    </dgm:pt>
    <dgm:pt modelId="{27D10C4F-D07C-4CF1-A07D-113D4069EAB9}" type="pres">
      <dgm:prSet presAssocID="{34143B5B-F139-4657-9B27-EC4DB2048E51}" presName="roof" presStyleLbl="dkBgShp" presStyleIdx="0" presStyleCnt="2"/>
      <dgm:spPr/>
    </dgm:pt>
    <dgm:pt modelId="{38B79827-DBEE-4E0C-A386-11E9426768EA}" type="pres">
      <dgm:prSet presAssocID="{34143B5B-F139-4657-9B27-EC4DB2048E51}" presName="pillars" presStyleCnt="0"/>
      <dgm:spPr/>
    </dgm:pt>
    <dgm:pt modelId="{72B41958-B873-4BDE-B783-4DC01305090B}" type="pres">
      <dgm:prSet presAssocID="{34143B5B-F139-4657-9B27-EC4DB2048E51}" presName="pillar1" presStyleLbl="node1" presStyleIdx="0" presStyleCnt="2" custScaleY="120757">
        <dgm:presLayoutVars>
          <dgm:bulletEnabled val="1"/>
        </dgm:presLayoutVars>
      </dgm:prSet>
      <dgm:spPr/>
    </dgm:pt>
    <dgm:pt modelId="{08767F62-E4E7-4F58-BF96-929072B4109C}" type="pres">
      <dgm:prSet presAssocID="{747E9DFA-C867-4479-9F23-1905E8306542}" presName="pillarX" presStyleLbl="node1" presStyleIdx="1" presStyleCnt="2" custScaleY="120757">
        <dgm:presLayoutVars>
          <dgm:bulletEnabled val="1"/>
        </dgm:presLayoutVars>
      </dgm:prSet>
      <dgm:spPr/>
    </dgm:pt>
    <dgm:pt modelId="{491701FA-C7AC-4F7B-ABBD-7D3AB26DA6E0}" type="pres">
      <dgm:prSet presAssocID="{34143B5B-F139-4657-9B27-EC4DB2048E51}" presName="base" presStyleLbl="dkBgShp" presStyleIdx="1" presStyleCnt="2"/>
      <dgm:spPr>
        <a:solidFill>
          <a:schemeClr val="bg1"/>
        </a:solidFill>
        <a:ln>
          <a:solidFill>
            <a:srgbClr val="B53C0B"/>
          </a:solidFill>
        </a:ln>
      </dgm:spPr>
    </dgm:pt>
  </dgm:ptLst>
  <dgm:cxnLst>
    <dgm:cxn modelId="{5AB7501A-2CD3-4B27-A458-B1C006A77BA6}" type="presOf" srcId="{34143B5B-F139-4657-9B27-EC4DB2048E51}" destId="{27D10C4F-D07C-4CF1-A07D-113D4069EAB9}" srcOrd="0" destOrd="0" presId="urn:microsoft.com/office/officeart/2005/8/layout/hList3"/>
    <dgm:cxn modelId="{7EE0E51A-7AF4-42CA-A5AA-547540B07F52}" type="presOf" srcId="{EC99CCF1-1761-458B-9919-8C20A3B98BBF}" destId="{72B41958-B873-4BDE-B783-4DC01305090B}" srcOrd="0" destOrd="0" presId="urn:microsoft.com/office/officeart/2005/8/layout/hList3"/>
    <dgm:cxn modelId="{C8F6DC4D-6D39-472B-A366-AEAB3541EB12}" srcId="{34143B5B-F139-4657-9B27-EC4DB2048E51}" destId="{EC99CCF1-1761-458B-9919-8C20A3B98BBF}" srcOrd="0" destOrd="0" parTransId="{037B7B3F-DD7D-4CF0-9895-DA874A7F4CF6}" sibTransId="{57EC6830-D44A-4647-8200-AE3F1BDB6D25}"/>
    <dgm:cxn modelId="{C1E46453-4EC8-4D0B-B18D-E8DAB9C1FADA}" type="presOf" srcId="{747E9DFA-C867-4479-9F23-1905E8306542}" destId="{08767F62-E4E7-4F58-BF96-929072B4109C}" srcOrd="0" destOrd="0" presId="urn:microsoft.com/office/officeart/2005/8/layout/hList3"/>
    <dgm:cxn modelId="{D4EFAFA8-0349-4468-B559-462FAC111466}" srcId="{34143B5B-F139-4657-9B27-EC4DB2048E51}" destId="{747E9DFA-C867-4479-9F23-1905E8306542}" srcOrd="1" destOrd="0" parTransId="{109A4869-87EA-41B7-B279-665AD6F52020}" sibTransId="{FC9F7186-C724-44C9-9E56-B25BB1FA0B71}"/>
    <dgm:cxn modelId="{F0C72AAF-672D-4CF8-A544-20B8135882BB}" type="presOf" srcId="{F866D4F6-6A30-4A5E-A886-31471C804628}" destId="{DE77A62D-6DDC-4160-B501-490AD2D7D590}" srcOrd="0" destOrd="0" presId="urn:microsoft.com/office/officeart/2005/8/layout/hList3"/>
    <dgm:cxn modelId="{A2B761CB-E2C2-4040-964D-DB2B5FA33245}" srcId="{F866D4F6-6A30-4A5E-A886-31471C804628}" destId="{34143B5B-F139-4657-9B27-EC4DB2048E51}" srcOrd="0" destOrd="0" parTransId="{75176F5F-E640-40E7-A70D-5DC8DF8E1264}" sibTransId="{FB1429FC-E3CF-4E04-BC92-7F790CB9FE19}"/>
    <dgm:cxn modelId="{2F59379A-6C5E-4323-B819-54803FF3D39D}" type="presParOf" srcId="{DE77A62D-6DDC-4160-B501-490AD2D7D590}" destId="{27D10C4F-D07C-4CF1-A07D-113D4069EAB9}" srcOrd="0" destOrd="0" presId="urn:microsoft.com/office/officeart/2005/8/layout/hList3"/>
    <dgm:cxn modelId="{2437881E-268C-4FC0-AB50-6C5A3D535075}" type="presParOf" srcId="{DE77A62D-6DDC-4160-B501-490AD2D7D590}" destId="{38B79827-DBEE-4E0C-A386-11E9426768EA}" srcOrd="1" destOrd="0" presId="urn:microsoft.com/office/officeart/2005/8/layout/hList3"/>
    <dgm:cxn modelId="{3E1845F1-26F2-44F8-808F-FDBED1DE82E2}" type="presParOf" srcId="{38B79827-DBEE-4E0C-A386-11E9426768EA}" destId="{72B41958-B873-4BDE-B783-4DC01305090B}" srcOrd="0" destOrd="0" presId="urn:microsoft.com/office/officeart/2005/8/layout/hList3"/>
    <dgm:cxn modelId="{6ECC7ABF-8887-4E29-A1B2-559A3AA49661}" type="presParOf" srcId="{38B79827-DBEE-4E0C-A386-11E9426768EA}" destId="{08767F62-E4E7-4F58-BF96-929072B4109C}" srcOrd="1" destOrd="0" presId="urn:microsoft.com/office/officeart/2005/8/layout/hList3"/>
    <dgm:cxn modelId="{2AB7E44D-E826-489B-A5E4-07295D0AC62A}" type="presParOf" srcId="{DE77A62D-6DDC-4160-B501-490AD2D7D590}" destId="{491701FA-C7AC-4F7B-ABBD-7D3AB26DA6E0}" srcOrd="2" destOrd="0" presId="urn:microsoft.com/office/officeart/2005/8/layout/hList3"/>
  </dgm:cxnLst>
  <dgm:bg>
    <a:solidFill>
      <a:schemeClr val="bg1"/>
    </a:solidFill>
  </dgm:bg>
  <dgm:whole>
    <a:ln>
      <a:solidFill>
        <a:srgbClr val="B53C0B"/>
      </a:solidFill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66D4F6-6A30-4A5E-A886-31471C804628}" type="doc">
      <dgm:prSet loTypeId="urn:microsoft.com/office/officeart/2005/8/layout/hList3" loCatId="list" qsTypeId="urn:microsoft.com/office/officeart/2005/8/quickstyle/simple3" qsCatId="simple" csTypeId="urn:microsoft.com/office/officeart/2005/8/colors/accent2_4" csCatId="accent2" phldr="1"/>
      <dgm:spPr/>
      <dgm:t>
        <a:bodyPr/>
        <a:lstStyle/>
        <a:p>
          <a:pPr rtl="1"/>
          <a:endParaRPr lang="he-IL"/>
        </a:p>
      </dgm:t>
    </dgm:pt>
    <dgm:pt modelId="{34143B5B-F139-4657-9B27-EC4DB2048E51}">
      <dgm:prSet phldrT="[טקסט]"/>
      <dgm:spPr>
        <a:solidFill>
          <a:schemeClr val="bg1"/>
        </a:solidFill>
        <a:ln>
          <a:solidFill>
            <a:srgbClr val="B53C0B"/>
          </a:solidFill>
        </a:ln>
      </dgm:spPr>
      <dgm:t>
        <a:bodyPr/>
        <a:lstStyle/>
        <a:p>
          <a:pPr rtl="1"/>
          <a:r>
            <a:rPr lang="en-US" b="1">
              <a:solidFill>
                <a:srgbClr val="CA420C"/>
              </a:solidFill>
            </a:rPr>
            <a:t>Alternatives we tried</a:t>
          </a:r>
          <a:endParaRPr lang="he-IL" b="1">
            <a:solidFill>
              <a:srgbClr val="CA420C"/>
            </a:solidFill>
          </a:endParaRPr>
        </a:p>
      </dgm:t>
    </dgm:pt>
    <dgm:pt modelId="{75176F5F-E640-40E7-A70D-5DC8DF8E1264}" type="parTrans" cxnId="{A2B761CB-E2C2-4040-964D-DB2B5FA33245}">
      <dgm:prSet/>
      <dgm:spPr/>
      <dgm:t>
        <a:bodyPr/>
        <a:lstStyle/>
        <a:p>
          <a:pPr rtl="1"/>
          <a:endParaRPr lang="he-IL"/>
        </a:p>
      </dgm:t>
    </dgm:pt>
    <dgm:pt modelId="{FB1429FC-E3CF-4E04-BC92-7F790CB9FE19}" type="sibTrans" cxnId="{A2B761CB-E2C2-4040-964D-DB2B5FA33245}">
      <dgm:prSet/>
      <dgm:spPr/>
      <dgm:t>
        <a:bodyPr/>
        <a:lstStyle/>
        <a:p>
          <a:pPr rtl="1"/>
          <a:endParaRPr lang="he-IL"/>
        </a:p>
      </dgm:t>
    </dgm:pt>
    <dgm:pt modelId="{EC99CCF1-1761-458B-9919-8C20A3B98BBF}">
      <dgm:prSet phldrT="[טקסט]" custT="1"/>
      <dgm:spPr>
        <a:solidFill>
          <a:schemeClr val="bg1"/>
        </a:solidFill>
        <a:ln>
          <a:solidFill>
            <a:srgbClr val="B53C0B"/>
          </a:solidFill>
        </a:ln>
      </dgm:spPr>
      <dgm:t>
        <a:bodyPr/>
        <a:lstStyle/>
        <a:p>
          <a:pPr rtl="1"/>
          <a:r>
            <a:rPr lang="en-US" sz="2000">
              <a:solidFill>
                <a:srgbClr val="CA420C"/>
              </a:solidFill>
            </a:rPr>
            <a:t>Drone1-time</a:t>
          </a:r>
        </a:p>
        <a:p>
          <a:pPr rtl="1"/>
          <a:r>
            <a:rPr lang="en-US" sz="2000">
              <a:solidFill>
                <a:srgbClr val="CA420C"/>
              </a:solidFill>
            </a:rPr>
            <a:t>Drone2-time</a:t>
          </a:r>
          <a:endParaRPr lang="he-IL" sz="2000">
            <a:solidFill>
              <a:srgbClr val="CA420C"/>
            </a:solidFill>
          </a:endParaRPr>
        </a:p>
      </dgm:t>
    </dgm:pt>
    <dgm:pt modelId="{037B7B3F-DD7D-4CF0-9895-DA874A7F4CF6}" type="parTrans" cxnId="{C8F6DC4D-6D39-472B-A366-AEAB3541EB12}">
      <dgm:prSet/>
      <dgm:spPr/>
      <dgm:t>
        <a:bodyPr/>
        <a:lstStyle/>
        <a:p>
          <a:pPr rtl="1"/>
          <a:endParaRPr lang="he-IL"/>
        </a:p>
      </dgm:t>
    </dgm:pt>
    <dgm:pt modelId="{57EC6830-D44A-4647-8200-AE3F1BDB6D25}" type="sibTrans" cxnId="{C8F6DC4D-6D39-472B-A366-AEAB3541EB12}">
      <dgm:prSet/>
      <dgm:spPr/>
      <dgm:t>
        <a:bodyPr/>
        <a:lstStyle/>
        <a:p>
          <a:pPr rtl="1"/>
          <a:endParaRPr lang="he-IL"/>
        </a:p>
      </dgm:t>
    </dgm:pt>
    <dgm:pt modelId="{747E9DFA-C867-4479-9F23-1905E8306542}">
      <dgm:prSet phldrT="[טקסט]"/>
      <dgm:spPr>
        <a:blipFill>
          <a:blip xmlns:r="http://schemas.openxmlformats.org/officeDocument/2006/relationships" r:embed="rId1"/>
          <a:stretch>
            <a:fillRect/>
          </a:stretch>
        </a:blipFill>
        <a:ln>
          <a:solidFill>
            <a:srgbClr val="B53C0B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09A4869-87EA-41B7-B279-665AD6F52020}" type="parTrans" cxnId="{D4EFAFA8-0349-4468-B559-462FAC111466}">
      <dgm:prSet/>
      <dgm:spPr/>
      <dgm:t>
        <a:bodyPr/>
        <a:lstStyle/>
        <a:p>
          <a:pPr rtl="1"/>
          <a:endParaRPr lang="he-IL"/>
        </a:p>
      </dgm:t>
    </dgm:pt>
    <dgm:pt modelId="{FC9F7186-C724-44C9-9E56-B25BB1FA0B71}" type="sibTrans" cxnId="{D4EFAFA8-0349-4468-B559-462FAC111466}">
      <dgm:prSet/>
      <dgm:spPr/>
      <dgm:t>
        <a:bodyPr/>
        <a:lstStyle/>
        <a:p>
          <a:pPr rtl="1"/>
          <a:endParaRPr lang="he-IL"/>
        </a:p>
      </dgm:t>
    </dgm:pt>
    <dgm:pt modelId="{DE77A62D-6DDC-4160-B501-490AD2D7D590}" type="pres">
      <dgm:prSet presAssocID="{F866D4F6-6A30-4A5E-A886-31471C804628}" presName="composite" presStyleCnt="0">
        <dgm:presLayoutVars>
          <dgm:chMax val="1"/>
          <dgm:dir/>
          <dgm:resizeHandles val="exact"/>
        </dgm:presLayoutVars>
      </dgm:prSet>
      <dgm:spPr/>
    </dgm:pt>
    <dgm:pt modelId="{27D10C4F-D07C-4CF1-A07D-113D4069EAB9}" type="pres">
      <dgm:prSet presAssocID="{34143B5B-F139-4657-9B27-EC4DB2048E51}" presName="roof" presStyleLbl="dkBgShp" presStyleIdx="0" presStyleCnt="2"/>
      <dgm:spPr/>
    </dgm:pt>
    <dgm:pt modelId="{38B79827-DBEE-4E0C-A386-11E9426768EA}" type="pres">
      <dgm:prSet presAssocID="{34143B5B-F139-4657-9B27-EC4DB2048E51}" presName="pillars" presStyleCnt="0"/>
      <dgm:spPr/>
    </dgm:pt>
    <dgm:pt modelId="{72B41958-B873-4BDE-B783-4DC01305090B}" type="pres">
      <dgm:prSet presAssocID="{34143B5B-F139-4657-9B27-EC4DB2048E51}" presName="pillar1" presStyleLbl="node1" presStyleIdx="0" presStyleCnt="2" custScaleY="120757">
        <dgm:presLayoutVars>
          <dgm:bulletEnabled val="1"/>
        </dgm:presLayoutVars>
      </dgm:prSet>
      <dgm:spPr/>
    </dgm:pt>
    <dgm:pt modelId="{08767F62-E4E7-4F58-BF96-929072B4109C}" type="pres">
      <dgm:prSet presAssocID="{747E9DFA-C867-4479-9F23-1905E8306542}" presName="pillarX" presStyleLbl="node1" presStyleIdx="1" presStyleCnt="2" custScaleY="120757">
        <dgm:presLayoutVars>
          <dgm:bulletEnabled val="1"/>
        </dgm:presLayoutVars>
      </dgm:prSet>
      <dgm:spPr/>
    </dgm:pt>
    <dgm:pt modelId="{491701FA-C7AC-4F7B-ABBD-7D3AB26DA6E0}" type="pres">
      <dgm:prSet presAssocID="{34143B5B-F139-4657-9B27-EC4DB2048E51}" presName="base" presStyleLbl="dkBgShp" presStyleIdx="1" presStyleCnt="2"/>
      <dgm:spPr>
        <a:solidFill>
          <a:schemeClr val="bg1"/>
        </a:solidFill>
        <a:ln>
          <a:solidFill>
            <a:srgbClr val="B53C0B"/>
          </a:solidFill>
        </a:ln>
      </dgm:spPr>
    </dgm:pt>
  </dgm:ptLst>
  <dgm:cxnLst>
    <dgm:cxn modelId="{5AB7501A-2CD3-4B27-A458-B1C006A77BA6}" type="presOf" srcId="{34143B5B-F139-4657-9B27-EC4DB2048E51}" destId="{27D10C4F-D07C-4CF1-A07D-113D4069EAB9}" srcOrd="0" destOrd="0" presId="urn:microsoft.com/office/officeart/2005/8/layout/hList3"/>
    <dgm:cxn modelId="{7EE0E51A-7AF4-42CA-A5AA-547540B07F52}" type="presOf" srcId="{EC99CCF1-1761-458B-9919-8C20A3B98BBF}" destId="{72B41958-B873-4BDE-B783-4DC01305090B}" srcOrd="0" destOrd="0" presId="urn:microsoft.com/office/officeart/2005/8/layout/hList3"/>
    <dgm:cxn modelId="{C8F6DC4D-6D39-472B-A366-AEAB3541EB12}" srcId="{34143B5B-F139-4657-9B27-EC4DB2048E51}" destId="{EC99CCF1-1761-458B-9919-8C20A3B98BBF}" srcOrd="0" destOrd="0" parTransId="{037B7B3F-DD7D-4CF0-9895-DA874A7F4CF6}" sibTransId="{57EC6830-D44A-4647-8200-AE3F1BDB6D25}"/>
    <dgm:cxn modelId="{C1E46453-4EC8-4D0B-B18D-E8DAB9C1FADA}" type="presOf" srcId="{747E9DFA-C867-4479-9F23-1905E8306542}" destId="{08767F62-E4E7-4F58-BF96-929072B4109C}" srcOrd="0" destOrd="0" presId="urn:microsoft.com/office/officeart/2005/8/layout/hList3"/>
    <dgm:cxn modelId="{D4EFAFA8-0349-4468-B559-462FAC111466}" srcId="{34143B5B-F139-4657-9B27-EC4DB2048E51}" destId="{747E9DFA-C867-4479-9F23-1905E8306542}" srcOrd="1" destOrd="0" parTransId="{109A4869-87EA-41B7-B279-665AD6F52020}" sibTransId="{FC9F7186-C724-44C9-9E56-B25BB1FA0B71}"/>
    <dgm:cxn modelId="{F0C72AAF-672D-4CF8-A544-20B8135882BB}" type="presOf" srcId="{F866D4F6-6A30-4A5E-A886-31471C804628}" destId="{DE77A62D-6DDC-4160-B501-490AD2D7D590}" srcOrd="0" destOrd="0" presId="urn:microsoft.com/office/officeart/2005/8/layout/hList3"/>
    <dgm:cxn modelId="{A2B761CB-E2C2-4040-964D-DB2B5FA33245}" srcId="{F866D4F6-6A30-4A5E-A886-31471C804628}" destId="{34143B5B-F139-4657-9B27-EC4DB2048E51}" srcOrd="0" destOrd="0" parTransId="{75176F5F-E640-40E7-A70D-5DC8DF8E1264}" sibTransId="{FB1429FC-E3CF-4E04-BC92-7F790CB9FE19}"/>
    <dgm:cxn modelId="{2F59379A-6C5E-4323-B819-54803FF3D39D}" type="presParOf" srcId="{DE77A62D-6DDC-4160-B501-490AD2D7D590}" destId="{27D10C4F-D07C-4CF1-A07D-113D4069EAB9}" srcOrd="0" destOrd="0" presId="urn:microsoft.com/office/officeart/2005/8/layout/hList3"/>
    <dgm:cxn modelId="{2437881E-268C-4FC0-AB50-6C5A3D535075}" type="presParOf" srcId="{DE77A62D-6DDC-4160-B501-490AD2D7D590}" destId="{38B79827-DBEE-4E0C-A386-11E9426768EA}" srcOrd="1" destOrd="0" presId="urn:microsoft.com/office/officeart/2005/8/layout/hList3"/>
    <dgm:cxn modelId="{3E1845F1-26F2-44F8-808F-FDBED1DE82E2}" type="presParOf" srcId="{38B79827-DBEE-4E0C-A386-11E9426768EA}" destId="{72B41958-B873-4BDE-B783-4DC01305090B}" srcOrd="0" destOrd="0" presId="urn:microsoft.com/office/officeart/2005/8/layout/hList3"/>
    <dgm:cxn modelId="{6ECC7ABF-8887-4E29-A1B2-559A3AA49661}" type="presParOf" srcId="{38B79827-DBEE-4E0C-A386-11E9426768EA}" destId="{08767F62-E4E7-4F58-BF96-929072B4109C}" srcOrd="1" destOrd="0" presId="urn:microsoft.com/office/officeart/2005/8/layout/hList3"/>
    <dgm:cxn modelId="{2AB7E44D-E826-489B-A5E4-07295D0AC62A}" type="presParOf" srcId="{DE77A62D-6DDC-4160-B501-490AD2D7D590}" destId="{491701FA-C7AC-4F7B-ABBD-7D3AB26DA6E0}" srcOrd="2" destOrd="0" presId="urn:microsoft.com/office/officeart/2005/8/layout/hList3"/>
  </dgm:cxnLst>
  <dgm:bg>
    <a:solidFill>
      <a:schemeClr val="bg1"/>
    </a:solidFill>
  </dgm:bg>
  <dgm:whole>
    <a:ln>
      <a:solidFill>
        <a:srgbClr val="B53C0B"/>
      </a:solidFill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D10C4F-D07C-4CF1-A07D-113D4069EAB9}">
      <dsp:nvSpPr>
        <dsp:cNvPr id="0" name=""/>
        <dsp:cNvSpPr/>
      </dsp:nvSpPr>
      <dsp:spPr>
        <a:xfrm>
          <a:off x="0" y="0"/>
          <a:ext cx="7212330" cy="502796"/>
        </a:xfrm>
        <a:prstGeom prst="rect">
          <a:avLst/>
        </a:prstGeom>
        <a:solidFill>
          <a:schemeClr val="bg1"/>
        </a:solidFill>
        <a:ln>
          <a:solidFill>
            <a:srgbClr val="B53C0B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solidFill>
                <a:srgbClr val="CA420C"/>
              </a:solidFill>
            </a:rPr>
            <a:t>Alternatives we tried</a:t>
          </a:r>
          <a:endParaRPr lang="he-IL" sz="2300" b="1" kern="1200">
            <a:solidFill>
              <a:srgbClr val="CA420C"/>
            </a:solidFill>
          </a:endParaRPr>
        </a:p>
      </dsp:txBody>
      <dsp:txXfrm>
        <a:off x="0" y="0"/>
        <a:ext cx="7212330" cy="502796"/>
      </dsp:txXfrm>
    </dsp:sp>
    <dsp:sp modelId="{72B41958-B873-4BDE-B783-4DC01305090B}">
      <dsp:nvSpPr>
        <dsp:cNvPr id="0" name=""/>
        <dsp:cNvSpPr/>
      </dsp:nvSpPr>
      <dsp:spPr>
        <a:xfrm>
          <a:off x="0" y="393212"/>
          <a:ext cx="3606164" cy="1275040"/>
        </a:xfrm>
        <a:prstGeom prst="rect">
          <a:avLst/>
        </a:prstGeom>
        <a:solidFill>
          <a:schemeClr val="bg1"/>
        </a:solidFill>
        <a:ln>
          <a:solidFill>
            <a:srgbClr val="B53C0B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rgbClr val="CA420C"/>
              </a:solidFill>
            </a:rPr>
            <a:t>Drone1-time</a:t>
          </a:r>
        </a:p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rgbClr val="CA420C"/>
              </a:solidFill>
            </a:rPr>
            <a:t>Drone2-time</a:t>
          </a:r>
          <a:endParaRPr lang="he-IL" sz="2000" kern="1200">
            <a:solidFill>
              <a:srgbClr val="CA420C"/>
            </a:solidFill>
          </a:endParaRPr>
        </a:p>
      </dsp:txBody>
      <dsp:txXfrm>
        <a:off x="0" y="393212"/>
        <a:ext cx="3606164" cy="1275040"/>
      </dsp:txXfrm>
    </dsp:sp>
    <dsp:sp modelId="{08767F62-E4E7-4F58-BF96-929072B4109C}">
      <dsp:nvSpPr>
        <dsp:cNvPr id="0" name=""/>
        <dsp:cNvSpPr/>
      </dsp:nvSpPr>
      <dsp:spPr>
        <a:xfrm>
          <a:off x="3606165" y="393212"/>
          <a:ext cx="3606164" cy="1275040"/>
        </a:xfrm>
        <a:prstGeom prst="rect">
          <a:avLst/>
        </a:prstGeom>
        <a:solidFill>
          <a:schemeClr val="bg1"/>
        </a:solidFill>
        <a:ln>
          <a:solidFill>
            <a:srgbClr val="B53C0B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2500" i="1" kern="1200" smtClean="0">
                  <a:solidFill>
                    <a:srgbClr val="CA420C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𝑑𝑒𝑐𝑟𝑒𝑎𝑠𝑒</m:t>
              </m:r>
              <m:r>
                <a:rPr lang="en-US" sz="2500" i="1" kern="1200" smtClean="0">
                  <a:solidFill>
                    <a:srgbClr val="CA420C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 </m:t>
              </m:r>
              <m:r>
                <a:rPr lang="en-US" sz="2500" i="1" kern="1200" smtClean="0">
                  <a:solidFill>
                    <a:srgbClr val="CA420C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𝑖𝑠</m:t>
              </m:r>
            </m:oMath>
          </a14:m>
          <a:r>
            <a:rPr lang="en-US" sz="2500" kern="1200">
              <a:solidFill>
                <a:srgbClr val="CA420C"/>
              </a:solidFill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en-IL" sz="2500" i="1" kern="1200" smtClean="0">
                  <a:solidFill>
                    <a:srgbClr val="CA420C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∝</m:t>
              </m:r>
              <m:d>
                <m:dPr>
                  <m:ctrlPr>
                    <a:rPr lang="en-US" sz="2500" b="0" i="1" kern="1200" smtClean="0">
                      <a:solidFill>
                        <a:srgbClr val="CA420C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d>
                    <m:dPr>
                      <m:begChr m:val="|"/>
                      <m:endChr m:val="|"/>
                      <m:ctrlPr>
                        <a:rPr lang="en-US" sz="2500" b="0" i="1" kern="1200" smtClean="0">
                          <a:solidFill>
                            <a:srgbClr val="CA420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sz="2500" b="0" i="1" kern="1200" smtClean="0">
                              <a:solidFill>
                                <a:srgbClr val="CA420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kern="1200" smtClean="0">
                              <a:solidFill>
                                <a:srgbClr val="CA420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500" b="0" i="1" kern="1200" smtClean="0">
                              <a:solidFill>
                                <a:srgbClr val="CA420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e>
                  </m:d>
                  <m:r>
                    <a:rPr lang="en-US" sz="2500" b="0" i="1" kern="1200" smtClean="0">
                      <a:solidFill>
                        <a:srgbClr val="CA420C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</m:t>
                  </m:r>
                  <m:r>
                    <a:rPr lang="en-US" sz="2500" b="0" i="1" kern="1200" smtClean="0">
                      <a:solidFill>
                        <a:srgbClr val="CA420C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1</m:t>
                  </m:r>
                </m:e>
              </m:d>
            </m:oMath>
          </a14:m>
          <a:endParaRPr lang="en-US" sz="2500" kern="1200">
            <a:solidFill>
              <a:srgbClr val="CA420C"/>
            </a:solidFill>
          </a:endParaRPr>
        </a:p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rgbClr val="CA420C"/>
              </a:solidFill>
              <a:sym typeface="Wingdings" panose="05000000000000000000" pitchFamily="2" charset="2"/>
            </a:rPr>
            <a:t></a:t>
          </a:r>
          <a:r>
            <a:rPr lang="en-US" sz="2500" kern="1200">
              <a:solidFill>
                <a:srgbClr val="CA420C"/>
              </a:solidFill>
            </a:rPr>
            <a:t> More realistic </a:t>
          </a:r>
          <a:endParaRPr lang="he-IL" sz="2500" kern="1200">
            <a:solidFill>
              <a:srgbClr val="CA420C"/>
            </a:solidFill>
          </a:endParaRPr>
        </a:p>
      </dsp:txBody>
      <dsp:txXfrm>
        <a:off x="3606165" y="393212"/>
        <a:ext cx="3606164" cy="1275040"/>
      </dsp:txXfrm>
    </dsp:sp>
    <dsp:sp modelId="{491701FA-C7AC-4F7B-ABBD-7D3AB26DA6E0}">
      <dsp:nvSpPr>
        <dsp:cNvPr id="0" name=""/>
        <dsp:cNvSpPr/>
      </dsp:nvSpPr>
      <dsp:spPr>
        <a:xfrm>
          <a:off x="0" y="1558669"/>
          <a:ext cx="7212330" cy="117319"/>
        </a:xfrm>
        <a:prstGeom prst="rect">
          <a:avLst/>
        </a:prstGeom>
        <a:solidFill>
          <a:schemeClr val="bg1"/>
        </a:solidFill>
        <a:ln>
          <a:solidFill>
            <a:srgbClr val="B53C0B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>
            <a:extLst>
              <a:ext uri="{FF2B5EF4-FFF2-40B4-BE49-F238E27FC236}">
                <a16:creationId xmlns:a16="http://schemas.microsoft.com/office/drawing/2014/main" id="{4DEC6AF4-37EF-31D1-A2B4-B4A0BBB329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04681520-AC77-1675-BC0B-9F36D57F76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8F2F22AB-9673-4ECE-A009-7955CB1D12E2}" type="datetimeFigureOut">
              <a:rPr lang="he-IL" smtClean="0"/>
              <a:t>י'/שבט/תשפ"ד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20ACBBBA-F8B1-C5DC-24EA-0A034ABD41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31D056F0-23CB-2E20-6044-CD7FD87896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6D0B473-33D7-4E7B-9038-4E1A48C3EC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840082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2CA3D-B8A1-41CD-86D5-1761373C3F73}" type="datetimeFigureOut">
              <a:rPr lang="en-IL" smtClean="0"/>
              <a:t>01/20/2024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5F970-080C-409E-8C32-B87FBEBBDE2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104307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להתייחס לציורים:</a:t>
            </a:r>
            <a:r>
              <a:rPr lang="en-US"/>
              <a:t> </a:t>
            </a:r>
            <a:r>
              <a:rPr lang="he-IL"/>
              <a:t>יש לנו רחפנים, בתים חבילות, מנחת</a:t>
            </a:r>
          </a:p>
        </p:txBody>
      </p:sp>
    </p:spTree>
    <p:extLst>
      <p:ext uri="{BB962C8B-B14F-4D97-AF65-F5344CB8AC3E}">
        <p14:creationId xmlns:p14="http://schemas.microsoft.com/office/powerpoint/2010/main" val="1503100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0514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3243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העץ מציג את כל מה שאפשרי, והפתרון הוא לבדוק את האופציות.</a:t>
            </a:r>
          </a:p>
          <a:p>
            <a:pPr algn="r" rtl="1"/>
            <a:endParaRPr lang="he-IL"/>
          </a:p>
          <a:p>
            <a:pPr algn="r" rtl="1"/>
            <a:r>
              <a:rPr lang="en-US"/>
              <a:t>EVENT</a:t>
            </a:r>
            <a:r>
              <a:rPr lang="he-IL"/>
              <a:t> – אנחנו מגבילים את עצמנו ל</a:t>
            </a:r>
            <a:r>
              <a:rPr lang="en-US"/>
              <a:t>event driven</a:t>
            </a:r>
            <a:r>
              <a:rPr lang="he-IL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2013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להסביר למה הבעיה קשה ומעניינת</a:t>
            </a:r>
          </a:p>
        </p:txBody>
      </p:sp>
    </p:spTree>
    <p:extLst>
      <p:ext uri="{BB962C8B-B14F-4D97-AF65-F5344CB8AC3E}">
        <p14:creationId xmlns:p14="http://schemas.microsoft.com/office/powerpoint/2010/main" val="1641295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להסביר שהמודל שקול לבעיית חיפוש בעץ</a:t>
            </a:r>
          </a:p>
          <a:p>
            <a:r>
              <a:rPr lang="he-IL"/>
              <a:t>ובנוסף לסדר הפעולות, צריך להתחשב בזמנים.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2737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ה</a:t>
            </a:r>
            <a:r>
              <a:rPr lang="en-US"/>
              <a:t>DOMAIN</a:t>
            </a:r>
            <a:r>
              <a:rPr lang="he-IL"/>
              <a:t> מכיל גם אילוצים על המשתנים הרציפים.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36417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מדובר בבעיות קשות, ולעיתים </a:t>
            </a:r>
            <a:r>
              <a:rPr lang="he-IL" err="1"/>
              <a:t>הפלאנר</a:t>
            </a:r>
            <a:r>
              <a:rPr lang="he-IL"/>
              <a:t> מוגבל למהירות ולסדר הפעולות, ולכן את המעבר לבקרה פיזיקלית אמיתית, נעשה ב</a:t>
            </a:r>
            <a:r>
              <a:rPr lang="en-US"/>
              <a:t>post processing</a:t>
            </a:r>
            <a:r>
              <a:rPr lang="he-IL"/>
              <a:t>.</a:t>
            </a:r>
          </a:p>
          <a:p>
            <a:pPr algn="r" rtl="1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91539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איזה פעולות אנחנו רוצים </a:t>
            </a:r>
            <a:r>
              <a:rPr lang="he-IL" err="1"/>
              <a:t>שרחפן</a:t>
            </a:r>
            <a:r>
              <a:rPr lang="he-IL"/>
              <a:t> יעשה?</a:t>
            </a:r>
          </a:p>
          <a:p>
            <a:pPr algn="r" rtl="1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937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יש שתי גישות איך לגרום לרחפן לזוז..</a:t>
            </a:r>
          </a:p>
        </p:txBody>
      </p:sp>
    </p:spTree>
    <p:extLst>
      <p:ext uri="{BB962C8B-B14F-4D97-AF65-F5344CB8AC3E}">
        <p14:creationId xmlns:p14="http://schemas.microsoft.com/office/powerpoint/2010/main" val="2713641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09556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האם להשאיר את השקף?</a:t>
            </a:r>
          </a:p>
        </p:txBody>
      </p:sp>
    </p:spTree>
    <p:extLst>
      <p:ext uri="{BB962C8B-B14F-4D97-AF65-F5344CB8AC3E}">
        <p14:creationId xmlns:p14="http://schemas.microsoft.com/office/powerpoint/2010/main" val="3776854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4CF2F7E-4747-1625-8727-364DDB772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AFAF03D7-F7D1-8D6E-1CC2-F7ADCD8DF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A3EB028-1408-F68D-CED5-1260751ED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4C2DF-B8DC-4027-96E7-D76C2A6F925A}" type="datetime8">
              <a:rPr lang="he-IL" smtClean="0"/>
              <a:t>20 ינואר 24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A671764-D829-FA03-F771-9C929BDDA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B1EA66B-F3D6-201E-4380-7F85884A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4038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A2D1B6-F748-BB9F-7652-A7112C2AE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9AF655DF-D8A4-C729-E433-64EB2BEEF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4F8FA73-DD86-5E71-879E-0CF5BD684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F972C-473E-484F-B914-0BD3AE1BBEC6}" type="datetime8">
              <a:rPr lang="he-IL" smtClean="0"/>
              <a:t>20 ינואר 24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4085E06-2ED8-2440-AD21-D1EA41D37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36702DD-DDB4-C022-6C5E-377A17A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698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66EABE5E-8F48-6542-6666-CF9A61C825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8C29C692-C478-0F0A-6F72-95F71820B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AF16097-6D7E-C580-11A9-76E3DEE35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99C8-6F9F-48F2-AF64-EE886B871946}" type="datetime8">
              <a:rPr lang="he-IL" smtClean="0"/>
              <a:t>20 ינואר 24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8DA528A-168A-309B-2D4F-18F3E49A4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0284DCD-5527-55F9-7A8F-2BFAF299E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56282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EE4069D-CCEE-5BCB-A4CF-9099BD77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5C4E52D-4564-D20F-E08A-EC6DB4F0A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444ADCE-4C3C-B5CE-DA67-987AF0879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F9411-313C-4ABA-84C0-86F3836612B7}" type="datetime8">
              <a:rPr lang="he-IL" smtClean="0"/>
              <a:t>20 ינואר 24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AB0FE08-D79E-FBA2-CF8D-6E2B7FBCA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21BD94B-39B6-0879-6A8A-1992F2B27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56326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D8E563E-2711-227B-B20F-AF6BAD1E1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D186FA4-A662-8E4A-63C7-5893B73CD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F21CE11-30C0-DB53-ABC5-4DBDB4215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4796-CD81-412D-90A8-8D0A9ACBAE8A}" type="datetime8">
              <a:rPr lang="he-IL" smtClean="0"/>
              <a:t>20 ינואר 24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6774452-15DC-36E0-250D-A686ED1F4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7D68FBC-560B-6F59-0E96-F1D14DEA5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7581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7DC53F7-0770-716B-7A08-85BA5140F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2C96A18-E1BE-065C-53D1-DE97897308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1780A84-F1C7-3FC5-33A2-1A5BA5DD9E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A8AB627-ADB4-E822-F72A-0B823AFE2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177EF-2FE7-452A-96C0-C563DA8FEF05}" type="datetime8">
              <a:rPr lang="he-IL" smtClean="0"/>
              <a:t>20 ינואר 24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3929533-0A1B-BFAF-686A-C4A766A6D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7B8E262-06E3-9FB8-EB3A-65058311D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2702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0E895A7-A9F3-9B31-8AFD-E90D85E6F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B56A63C-945B-F37A-56A3-89978151B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D1CE8B3-37F4-99E1-4B3F-9A174542E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F7A86E11-6573-2238-E60C-04C592638D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95530B08-55B8-26D8-5D93-D2DC322319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2F340012-1476-E66B-6B90-C0474500D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F43C-6BF7-4BE1-BF7A-F46759E407DC}" type="datetime8">
              <a:rPr lang="he-IL" smtClean="0"/>
              <a:t>20 ינואר 24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F0F3694E-C5A6-D452-E332-73060F1E0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EF7A5933-D1A6-5958-8A18-25EC9741D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975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767A4D7-D68B-6912-60AA-5C7FE249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58A94CA9-F5C2-7FCB-3EF8-170909193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765F-7C68-4BA7-8E07-60612B785388}" type="datetime8">
              <a:rPr lang="he-IL" smtClean="0"/>
              <a:t>20 ינואר 24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BD7DB4C9-05BA-BD6B-D24F-173EB8022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A63389F9-BBC8-A69D-5AD8-D51FECD2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3989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98C79BF0-2950-B4AD-5B1B-321B5256A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4B9F3-B8DB-417B-B253-08D6372B1E9F}" type="datetime8">
              <a:rPr lang="he-IL" smtClean="0"/>
              <a:t>20 ינואר 24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39AC101B-B786-E9D0-D597-1AC7BDB88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1B553ECF-78D0-FC63-4786-459A04DC0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8404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2A1CDF2-B6C0-0B3E-B377-BFFD8513B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A050CAE-B208-BFD5-51A9-71F05B7D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9B43982B-CC78-BE0B-EFE3-EF37A598F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F7CE407-D025-B8C5-D417-7AC57B6E4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3DBA2-7561-46EB-BAE7-790540892715}" type="datetime8">
              <a:rPr lang="he-IL" smtClean="0"/>
              <a:t>20 ינואר 24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D2CDB46-45A2-BD7E-A7DF-65D43D006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2951637F-43EF-E6EE-5983-BB35271E7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387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0FB8C9B-E8BC-86CE-B641-E7E4EC0BC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59B2A2D9-9B8F-13D1-D691-86E0ADF9EB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11543A1-7C6C-2DA7-6167-003F54E826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311C45D-B07B-FBD3-2D31-2ED9B546C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6E499-3690-4124-8CB4-9306084A2565}" type="datetime8">
              <a:rPr lang="he-IL" smtClean="0"/>
              <a:t>20 ינואר 24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2BD0B76-6C18-0C4E-94D2-095DC75DA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E3090C6-CD3B-52D4-93B7-791A98D3E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57805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A0DA48A8-9571-AF03-E6FB-186C28E02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051FE03-CA6F-8401-D8FF-A3A512826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1613950-C341-6324-D814-CDD5390C10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9EB91-E213-4C34-AED0-93BDEC31FB76}" type="datetime8">
              <a:rPr lang="he-IL" smtClean="0"/>
              <a:t>20 ינואר 24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836C771-02B4-713D-4823-A19CED449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E1E2415-E52E-9963-2A94-CB0A3580D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8CFFE-9B4D-442E-A491-481ED2B8022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51609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10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10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rODFc2ud68?feature=oembed" TargetMode="External"/><Relationship Id="rId5" Type="http://schemas.openxmlformats.org/officeDocument/2006/relationships/image" Target="../media/image24.jpeg"/><Relationship Id="rId4" Type="http://schemas.openxmlformats.org/officeDocument/2006/relationships/hyperlink" Target="https://www.youtube.com/embed/prODFc2ud68?feature=oembe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l9AMRY_KsI?feature=oembed" TargetMode="External"/><Relationship Id="rId5" Type="http://schemas.openxmlformats.org/officeDocument/2006/relationships/image" Target="../media/image25.jpeg"/><Relationship Id="rId4" Type="http://schemas.openxmlformats.org/officeDocument/2006/relationships/hyperlink" Target="https://www.youtube.com/watch?v=3l9AMRY_KsI&amp;ab_channel=DivineTuxedo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o2wWn4XYbM?feature=oembed" TargetMode="External"/><Relationship Id="rId5" Type="http://schemas.openxmlformats.org/officeDocument/2006/relationships/image" Target="../media/image26.jpeg"/><Relationship Id="rId4" Type="http://schemas.openxmlformats.org/officeDocument/2006/relationships/hyperlink" Target="https://www.youtube.com/watch?v=So2wWn4XYbM&amp;ab_channel=DivineTuxedo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ionmail-my.sharepoint.com/personal/yamit_p_campus_technion_ac_il/Documents/5.%20Temporal%20Planning%20as%20Heuristic%20Search.%20(n.d.).%20Google%20Docs.%20https:/docs.google.com/presentation/d/1N5gc__kmY3TE9cHqFg2zM8yT1zxehTc710nCRk6otxM/edit#slide=id.g221c7f3818_1_0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icaps19.icaps-conference.org/workshops/PlanRob/PlanRob_2019_submissions/PlanRob_2019_paper_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ji.com/global/matrice600/info" TargetMode="External"/><Relationship Id="rId5" Type="http://schemas.openxmlformats.org/officeDocument/2006/relationships/hyperlink" Target="https://planning.wiki/" TargetMode="External"/><Relationship Id="rId4" Type="http://schemas.openxmlformats.org/officeDocument/2006/relationships/hyperlink" Target="https://www.cs.toronto.edu/~sheila/2542/s14/A1/introtopddl2.pdf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mazon delivery drones: how the sky could be the limit for market dominance">
            <a:extLst>
              <a:ext uri="{FF2B5EF4-FFF2-40B4-BE49-F238E27FC236}">
                <a16:creationId xmlns:a16="http://schemas.microsoft.com/office/drawing/2014/main" id="{CC1468A9-FAAA-AB78-7997-072A0494DB82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1" b="15607"/>
          <a:stretch/>
        </p:blipFill>
        <p:spPr bwMode="auto">
          <a:xfrm>
            <a:off x="7958" y="2142000"/>
            <a:ext cx="12168000" cy="4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B159418F-DAA1-DCE1-DD38-B2A26FD6F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625"/>
            <a:ext cx="3962953" cy="990738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7FE840AF-E47C-8833-5682-8021DBA9F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27730"/>
            <a:ext cx="1905710" cy="902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05AE61A-1EBA-FC4A-23A4-B5E45823E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9344" y="2486877"/>
            <a:ext cx="7385228" cy="2365375"/>
          </a:xfrm>
        </p:spPr>
        <p:txBody>
          <a:bodyPr>
            <a:noAutofit/>
          </a:bodyPr>
          <a:lstStyle/>
          <a:p>
            <a:pPr algn="l" rtl="0"/>
            <a:r>
              <a:rPr lang="en-US" sz="2800" b="1"/>
              <a:t>Students:</a:t>
            </a:r>
            <a:r>
              <a:rPr lang="en-US" sz="2800"/>
              <a:t> Saar Stern, Yamit Pisman</a:t>
            </a:r>
          </a:p>
          <a:p>
            <a:pPr algn="l" rtl="0"/>
            <a:r>
              <a:rPr lang="en-US" sz="2800" b="1"/>
              <a:t>Supervisor: </a:t>
            </a:r>
            <a:r>
              <a:rPr lang="en-US" sz="2800"/>
              <a:t>Ayal Taitler</a:t>
            </a:r>
          </a:p>
          <a:p>
            <a:pPr algn="l" rtl="0"/>
            <a:endParaRPr lang="he-IL" sz="2000"/>
          </a:p>
          <a:p>
            <a:pPr algn="l" rtl="0"/>
            <a:r>
              <a:rPr lang="en-US" b="1">
                <a:cs typeface="+mj-cs"/>
              </a:rPr>
              <a:t>Semester:  </a:t>
            </a:r>
            <a:r>
              <a:rPr lang="en-US">
                <a:cs typeface="+mj-cs"/>
              </a:rPr>
              <a:t>Spring,  2023</a:t>
            </a:r>
          </a:p>
          <a:p>
            <a:pPr algn="l" rtl="0"/>
            <a:r>
              <a:rPr lang="en-US" b="1">
                <a:cs typeface="+mj-cs"/>
              </a:rPr>
              <a:t>Date: </a:t>
            </a:r>
            <a:r>
              <a:rPr lang="en-US">
                <a:cs typeface="+mj-cs"/>
              </a:rPr>
              <a:t>21/01/24</a:t>
            </a:r>
            <a:endParaRPr lang="en-US" sz="2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B552EE-C443-08C8-A6E2-6CEC11CA8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6721" y="666330"/>
            <a:ext cx="8390021" cy="1335087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>
                <a:latin typeface="+mn-lt"/>
              </a:rPr>
              <a:t>Final Presentation</a:t>
            </a:r>
            <a:br>
              <a:rPr lang="en-US" sz="2000">
                <a:latin typeface="+mn-lt"/>
              </a:rPr>
            </a:br>
            <a:r>
              <a:rPr kumimoji="0" lang="he-IL" altLang="he-IL" sz="3600" b="0" i="0" u="none" strike="noStrike" cap="none" normalizeH="0" baseline="0" err="1">
                <a:ln>
                  <a:noFill/>
                </a:ln>
                <a:effectLst/>
                <a:latin typeface="+mn-lt"/>
              </a:rPr>
              <a:t>Designing</a:t>
            </a:r>
            <a:r>
              <a:rPr kumimoji="0" lang="he-IL" altLang="he-IL" sz="3600" b="0" i="0" u="none" strike="noStrike" cap="none" normalizeH="0" baseline="0">
                <a:ln>
                  <a:noFill/>
                </a:ln>
                <a:effectLst/>
                <a:latin typeface="+mn-lt"/>
              </a:rPr>
              <a:t> a </a:t>
            </a:r>
            <a:r>
              <a:rPr kumimoji="0" lang="he-IL" altLang="he-IL" sz="3600" b="0" i="0" u="none" strike="noStrike" cap="none" normalizeH="0" baseline="0" err="1">
                <a:ln>
                  <a:noFill/>
                </a:ln>
                <a:effectLst/>
                <a:latin typeface="+mn-lt"/>
              </a:rPr>
              <a:t>multi</a:t>
            </a:r>
            <a:r>
              <a:rPr kumimoji="0" lang="he-IL" altLang="he-IL" sz="3600" b="0" i="0" u="none" strike="noStrike" cap="none" normalizeH="0" baseline="0">
                <a:ln>
                  <a:noFill/>
                </a:ln>
                <a:effectLst/>
                <a:latin typeface="+mn-lt"/>
              </a:rPr>
              <a:t>-agent </a:t>
            </a:r>
            <a:r>
              <a:rPr kumimoji="0" lang="he-IL" altLang="he-IL" sz="3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physical</a:t>
            </a:r>
            <a:r>
              <a:rPr kumimoji="0" lang="he-IL" altLang="he-IL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he-IL" altLang="he-IL" sz="3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simulation</a:t>
            </a:r>
            <a:endParaRPr lang="en-US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FCDD873E-D49A-A8A1-13AD-DE69DD842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598" y="180870"/>
            <a:ext cx="3534268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82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C5235D-7AEA-EBDA-E2E2-DD506EB4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>
                <a:latin typeface="+mn-lt"/>
              </a:rPr>
              <a:t>Time windows</a:t>
            </a:r>
            <a:endParaRPr lang="he-IL">
              <a:latin typeface="+mn-lt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ACF55A4-BC55-A847-E1C2-7F6D97F6F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1" y="0"/>
            <a:ext cx="2981085" cy="666927"/>
          </a:xfrm>
          <a:prstGeom prst="rect">
            <a:avLst/>
          </a:prstGeom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9203824-A20F-B5AC-82E8-76BEAB918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l" rtl="0"/>
            <a:r>
              <a:rPr kumimoji="0" lang="en-US" altLang="he-IL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time constraints on PDDL</a:t>
            </a:r>
            <a:r>
              <a:rPr lang="en-US" altLang="he-IL">
                <a:latin typeface="inherit"/>
              </a:rPr>
              <a:t> actions. </a:t>
            </a:r>
            <a:endParaRPr kumimoji="0" lang="en-US" altLang="he-IL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algn="l" rtl="0"/>
            <a:endParaRPr lang="he-I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706C43-E8FD-7F2B-25CD-CE44FDCB740C}"/>
              </a:ext>
            </a:extLst>
          </p:cNvPr>
          <p:cNvGrpSpPr/>
          <p:nvPr/>
        </p:nvGrpSpPr>
        <p:grpSpPr>
          <a:xfrm>
            <a:off x="3054551" y="2731944"/>
            <a:ext cx="5729923" cy="2588034"/>
            <a:chOff x="0" y="-135280"/>
            <a:chExt cx="5379868" cy="1900844"/>
          </a:xfrm>
        </p:grpSpPr>
        <p:grpSp>
          <p:nvGrpSpPr>
            <p:cNvPr id="7" name="קבוצה 19684238">
              <a:extLst>
                <a:ext uri="{FF2B5EF4-FFF2-40B4-BE49-F238E27FC236}">
                  <a16:creationId xmlns:a16="http://schemas.microsoft.com/office/drawing/2014/main" id="{7F450D56-1423-A15E-AC80-75F3E0FAA80B}"/>
                </a:ext>
              </a:extLst>
            </p:cNvPr>
            <p:cNvGrpSpPr/>
            <p:nvPr/>
          </p:nvGrpSpPr>
          <p:grpSpPr>
            <a:xfrm>
              <a:off x="0" y="349581"/>
              <a:ext cx="5379868" cy="1415983"/>
              <a:chOff x="0" y="349581"/>
              <a:chExt cx="5379868" cy="1415983"/>
            </a:xfrm>
          </p:grpSpPr>
          <p:cxnSp>
            <p:nvCxnSpPr>
              <p:cNvPr id="24" name="מחבר ישר 1453863505">
                <a:extLst>
                  <a:ext uri="{FF2B5EF4-FFF2-40B4-BE49-F238E27FC236}">
                    <a16:creationId xmlns:a16="http://schemas.microsoft.com/office/drawing/2014/main" id="{E4FFAE58-5230-3EBA-C1E3-36E3339B75E3}"/>
                  </a:ext>
                </a:extLst>
              </p:cNvPr>
              <p:cNvCxnSpPr/>
              <p:nvPr/>
            </p:nvCxnSpPr>
            <p:spPr>
              <a:xfrm>
                <a:off x="0" y="349811"/>
                <a:ext cx="5379868" cy="0"/>
              </a:xfrm>
              <a:prstGeom prst="line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מחבר ישר 1794806666">
                <a:extLst>
                  <a:ext uri="{FF2B5EF4-FFF2-40B4-BE49-F238E27FC236}">
                    <a16:creationId xmlns:a16="http://schemas.microsoft.com/office/drawing/2014/main" id="{E5C18E2A-DDA0-FDBB-ADED-8BACA1B67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49581"/>
                <a:ext cx="0" cy="1415983"/>
              </a:xfrm>
              <a:prstGeom prst="line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מחבר ישר 1885982750">
                <a:extLst>
                  <a:ext uri="{FF2B5EF4-FFF2-40B4-BE49-F238E27FC236}">
                    <a16:creationId xmlns:a16="http://schemas.microsoft.com/office/drawing/2014/main" id="{A2DA1F1F-9D81-B233-BD10-8815246BAA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9630" y="349677"/>
                <a:ext cx="0" cy="1341074"/>
              </a:xfrm>
              <a:prstGeom prst="line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קבוצה 1398762914">
              <a:extLst>
                <a:ext uri="{FF2B5EF4-FFF2-40B4-BE49-F238E27FC236}">
                  <a16:creationId xmlns:a16="http://schemas.microsoft.com/office/drawing/2014/main" id="{BFA7C328-9375-11CC-1A3E-23DFA67F8129}"/>
                </a:ext>
              </a:extLst>
            </p:cNvPr>
            <p:cNvGrpSpPr/>
            <p:nvPr/>
          </p:nvGrpSpPr>
          <p:grpSpPr>
            <a:xfrm>
              <a:off x="63625" y="897053"/>
              <a:ext cx="3238868" cy="852256"/>
              <a:chOff x="63625" y="533755"/>
              <a:chExt cx="5379868" cy="852256"/>
            </a:xfrm>
          </p:grpSpPr>
          <p:cxnSp>
            <p:nvCxnSpPr>
              <p:cNvPr id="21" name="מחבר ישר 167047722">
                <a:extLst>
                  <a:ext uri="{FF2B5EF4-FFF2-40B4-BE49-F238E27FC236}">
                    <a16:creationId xmlns:a16="http://schemas.microsoft.com/office/drawing/2014/main" id="{C73A7AD6-947E-8FF3-6A1A-DD851A6B8327}"/>
                  </a:ext>
                </a:extLst>
              </p:cNvPr>
              <p:cNvCxnSpPr/>
              <p:nvPr/>
            </p:nvCxnSpPr>
            <p:spPr>
              <a:xfrm>
                <a:off x="63625" y="533755"/>
                <a:ext cx="5379868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מחבר ישר 1466735161">
                <a:extLst>
                  <a:ext uri="{FF2B5EF4-FFF2-40B4-BE49-F238E27FC236}">
                    <a16:creationId xmlns:a16="http://schemas.microsoft.com/office/drawing/2014/main" id="{089417BE-DA55-4958-2E98-0D90AA192D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25" y="533755"/>
                <a:ext cx="0" cy="8522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מחבר ישר 224384312">
                <a:extLst>
                  <a:ext uri="{FF2B5EF4-FFF2-40B4-BE49-F238E27FC236}">
                    <a16:creationId xmlns:a16="http://schemas.microsoft.com/office/drawing/2014/main" id="{6955B3E5-FEA6-69C6-5A3C-A83D5ED85C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3493" y="533755"/>
                <a:ext cx="0" cy="8522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תיבת טקסט 17">
              <a:extLst>
                <a:ext uri="{FF2B5EF4-FFF2-40B4-BE49-F238E27FC236}">
                  <a16:creationId xmlns:a16="http://schemas.microsoft.com/office/drawing/2014/main" id="{C66D4AB9-EE49-3B4D-EDB5-400766F1C771}"/>
                </a:ext>
              </a:extLst>
            </p:cNvPr>
            <p:cNvSpPr txBox="1"/>
            <p:nvPr/>
          </p:nvSpPr>
          <p:spPr>
            <a:xfrm>
              <a:off x="1763280" y="-135280"/>
              <a:ext cx="2045253" cy="1032332"/>
            </a:xfrm>
            <a:prstGeom prst="rect">
              <a:avLst/>
            </a:prstGeom>
            <a:noFill/>
          </p:spPr>
          <p:txBody>
            <a:bodyPr wrap="square" rtlCol="1">
              <a:noAutofit/>
            </a:bodyPr>
            <a:lstStyle/>
            <a:p>
              <a:pPr algn="r" rtl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3600" kern="10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Window 0</a:t>
              </a:r>
              <a:endParaRPr lang="en-IL" sz="3600" kern="1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תיבת טקסט 18">
              <a:extLst>
                <a:ext uri="{FF2B5EF4-FFF2-40B4-BE49-F238E27FC236}">
                  <a16:creationId xmlns:a16="http://schemas.microsoft.com/office/drawing/2014/main" id="{3FAD357F-66B2-A392-4DCB-3F5AAA1DA3E7}"/>
                </a:ext>
              </a:extLst>
            </p:cNvPr>
            <p:cNvSpPr txBox="1"/>
            <p:nvPr/>
          </p:nvSpPr>
          <p:spPr>
            <a:xfrm>
              <a:off x="309709" y="439951"/>
              <a:ext cx="2380225" cy="1032332"/>
            </a:xfrm>
            <a:prstGeom prst="rect">
              <a:avLst/>
            </a:prstGeom>
            <a:noFill/>
          </p:spPr>
          <p:txBody>
            <a:bodyPr wrap="square" rtlCol="1">
              <a:noAutofit/>
            </a:bodyPr>
            <a:lstStyle/>
            <a:p>
              <a:pPr algn="r" rtl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36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Window 1</a:t>
              </a:r>
              <a:endParaRPr lang="en-IL" sz="36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מחבר חץ ישר 541416366">
              <a:extLst>
                <a:ext uri="{FF2B5EF4-FFF2-40B4-BE49-F238E27FC236}">
                  <a16:creationId xmlns:a16="http://schemas.microsoft.com/office/drawing/2014/main" id="{3B6C6A50-D4CA-89CF-1CDC-8C9D1BE7527A}"/>
                </a:ext>
              </a:extLst>
            </p:cNvPr>
            <p:cNvCxnSpPr/>
            <p:nvPr/>
          </p:nvCxnSpPr>
          <p:spPr>
            <a:xfrm>
              <a:off x="3366117" y="917529"/>
              <a:ext cx="1920495" cy="0"/>
            </a:xfrm>
            <a:prstGeom prst="straightConnector1">
              <a:avLst/>
            </a:prstGeom>
            <a:ln w="57150">
              <a:solidFill>
                <a:srgbClr val="00CC6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ADCE77-F61D-0944-54B2-7B6CEC9619BB}"/>
              </a:ext>
            </a:extLst>
          </p:cNvPr>
          <p:cNvCxnSpPr>
            <a:cxnSpLocks/>
          </p:cNvCxnSpPr>
          <p:nvPr/>
        </p:nvCxnSpPr>
        <p:spPr>
          <a:xfrm flipV="1">
            <a:off x="2966951" y="5576746"/>
            <a:ext cx="7345484" cy="55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תיבת טקסט 18">
            <a:extLst>
              <a:ext uri="{FF2B5EF4-FFF2-40B4-BE49-F238E27FC236}">
                <a16:creationId xmlns:a16="http://schemas.microsoft.com/office/drawing/2014/main" id="{206B6EB1-433B-0107-5213-9883D0ABD75C}"/>
              </a:ext>
            </a:extLst>
          </p:cNvPr>
          <p:cNvSpPr txBox="1"/>
          <p:nvPr/>
        </p:nvSpPr>
        <p:spPr>
          <a:xfrm>
            <a:off x="10276567" y="5242127"/>
            <a:ext cx="361959" cy="550252"/>
          </a:xfrm>
          <a:prstGeom prst="rect">
            <a:avLst/>
          </a:prstGeom>
          <a:noFill/>
        </p:spPr>
        <p:txBody>
          <a:bodyPr wrap="square" rtlCol="1">
            <a:no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en-US" sz="36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endParaRPr lang="en-IL" sz="36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7DE8CD7-7409-D0DE-8DD4-AEEB078BC0B0}"/>
              </a:ext>
            </a:extLst>
          </p:cNvPr>
          <p:cNvCxnSpPr/>
          <p:nvPr/>
        </p:nvCxnSpPr>
        <p:spPr>
          <a:xfrm>
            <a:off x="3072385" y="5456613"/>
            <a:ext cx="0" cy="3290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תיבת טקסט 18">
            <a:extLst>
              <a:ext uri="{FF2B5EF4-FFF2-40B4-BE49-F238E27FC236}">
                <a16:creationId xmlns:a16="http://schemas.microsoft.com/office/drawing/2014/main" id="{E5E63CB7-DBD4-EFDD-A83A-CE71E7903301}"/>
              </a:ext>
            </a:extLst>
          </p:cNvPr>
          <p:cNvSpPr txBox="1"/>
          <p:nvPr/>
        </p:nvSpPr>
        <p:spPr>
          <a:xfrm>
            <a:off x="2891405" y="5702409"/>
            <a:ext cx="361959" cy="550252"/>
          </a:xfrm>
          <a:prstGeom prst="rect">
            <a:avLst/>
          </a:prstGeom>
          <a:noFill/>
        </p:spPr>
        <p:txBody>
          <a:bodyPr wrap="square" rtlCol="1">
            <a:no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en-US" sz="3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endParaRPr lang="en-IL" sz="36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53AFE34-EC1D-AE72-61D5-8651DF8A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10</a:t>
            </a:fld>
            <a:endParaRPr lang="he-IL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6C50D0-4B78-3B3F-E52F-A33A45D250CC}"/>
              </a:ext>
            </a:extLst>
          </p:cNvPr>
          <p:cNvGrpSpPr/>
          <p:nvPr/>
        </p:nvGrpSpPr>
        <p:grpSpPr>
          <a:xfrm>
            <a:off x="3067396" y="2628442"/>
            <a:ext cx="410152" cy="584006"/>
            <a:chOff x="9902283" y="681037"/>
            <a:chExt cx="1098095" cy="1549207"/>
          </a:xfrm>
        </p:grpSpPr>
        <p:sp>
          <p:nvSpPr>
            <p:cNvPr id="8" name="Flowchart: Extract 7">
              <a:extLst>
                <a:ext uri="{FF2B5EF4-FFF2-40B4-BE49-F238E27FC236}">
                  <a16:creationId xmlns:a16="http://schemas.microsoft.com/office/drawing/2014/main" id="{340CB169-1124-0439-0F3D-33819C7E797A}"/>
                </a:ext>
              </a:extLst>
            </p:cNvPr>
            <p:cNvSpPr/>
            <p:nvPr/>
          </p:nvSpPr>
          <p:spPr>
            <a:xfrm rot="5400000">
              <a:off x="10228917" y="422171"/>
              <a:ext cx="457257" cy="1085664"/>
            </a:xfrm>
            <a:prstGeom prst="flowChartExtra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CA590EC-8AD0-E30E-4F56-AC83BF8E74AD}"/>
                </a:ext>
              </a:extLst>
            </p:cNvPr>
            <p:cNvCxnSpPr/>
            <p:nvPr/>
          </p:nvCxnSpPr>
          <p:spPr>
            <a:xfrm>
              <a:off x="9902283" y="681037"/>
              <a:ext cx="0" cy="154920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EB4C23-6595-826B-EE2B-C44BD959E55F}"/>
              </a:ext>
            </a:extLst>
          </p:cNvPr>
          <p:cNvGrpSpPr/>
          <p:nvPr/>
        </p:nvGrpSpPr>
        <p:grpSpPr>
          <a:xfrm>
            <a:off x="9069685" y="4739470"/>
            <a:ext cx="410152" cy="584006"/>
            <a:chOff x="9902283" y="681037"/>
            <a:chExt cx="1098095" cy="1549207"/>
          </a:xfrm>
        </p:grpSpPr>
        <p:sp>
          <p:nvSpPr>
            <p:cNvPr id="13" name="Flowchart: Extract 12">
              <a:extLst>
                <a:ext uri="{FF2B5EF4-FFF2-40B4-BE49-F238E27FC236}">
                  <a16:creationId xmlns:a16="http://schemas.microsoft.com/office/drawing/2014/main" id="{E4527D7E-3B0F-A3CC-249F-E861D37C0555}"/>
                </a:ext>
              </a:extLst>
            </p:cNvPr>
            <p:cNvSpPr/>
            <p:nvPr/>
          </p:nvSpPr>
          <p:spPr>
            <a:xfrm rot="5400000">
              <a:off x="10228917" y="422171"/>
              <a:ext cx="457257" cy="1085664"/>
            </a:xfrm>
            <a:prstGeom prst="flowChartExtra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CCC7CF-BF40-D2FD-6B83-E94C2C99F8E2}"/>
                </a:ext>
              </a:extLst>
            </p:cNvPr>
            <p:cNvCxnSpPr/>
            <p:nvPr/>
          </p:nvCxnSpPr>
          <p:spPr>
            <a:xfrm>
              <a:off x="9902283" y="681037"/>
              <a:ext cx="0" cy="154920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EA2CB23-CF0C-CB6D-5296-65CC9C771778}"/>
              </a:ext>
            </a:extLst>
          </p:cNvPr>
          <p:cNvGrpSpPr/>
          <p:nvPr/>
        </p:nvGrpSpPr>
        <p:grpSpPr>
          <a:xfrm>
            <a:off x="6758237" y="4733583"/>
            <a:ext cx="410152" cy="584006"/>
            <a:chOff x="9902283" y="681037"/>
            <a:chExt cx="1098095" cy="1549207"/>
          </a:xfrm>
        </p:grpSpPr>
        <p:sp>
          <p:nvSpPr>
            <p:cNvPr id="20" name="Flowchart: Extract 19">
              <a:extLst>
                <a:ext uri="{FF2B5EF4-FFF2-40B4-BE49-F238E27FC236}">
                  <a16:creationId xmlns:a16="http://schemas.microsoft.com/office/drawing/2014/main" id="{571D7D82-D2B2-7EF0-0030-C451081ECB17}"/>
                </a:ext>
              </a:extLst>
            </p:cNvPr>
            <p:cNvSpPr/>
            <p:nvPr/>
          </p:nvSpPr>
          <p:spPr>
            <a:xfrm rot="5400000">
              <a:off x="10228917" y="422171"/>
              <a:ext cx="457257" cy="1085664"/>
            </a:xfrm>
            <a:prstGeom prst="flowChartExtra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04A9EC-0F25-FB29-E60B-FECE1B391ED3}"/>
                </a:ext>
              </a:extLst>
            </p:cNvPr>
            <p:cNvCxnSpPr/>
            <p:nvPr/>
          </p:nvCxnSpPr>
          <p:spPr>
            <a:xfrm>
              <a:off x="9902283" y="681037"/>
              <a:ext cx="0" cy="154920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222E8C6-E94C-E048-1D8B-CFD76EBFFE7F}"/>
              </a:ext>
            </a:extLst>
          </p:cNvPr>
          <p:cNvGrpSpPr/>
          <p:nvPr/>
        </p:nvGrpSpPr>
        <p:grpSpPr>
          <a:xfrm>
            <a:off x="3170062" y="3501634"/>
            <a:ext cx="410152" cy="584006"/>
            <a:chOff x="9902283" y="681037"/>
            <a:chExt cx="1098095" cy="1549207"/>
          </a:xfrm>
        </p:grpSpPr>
        <p:sp>
          <p:nvSpPr>
            <p:cNvPr id="30" name="Flowchart: Extract 29">
              <a:extLst>
                <a:ext uri="{FF2B5EF4-FFF2-40B4-BE49-F238E27FC236}">
                  <a16:creationId xmlns:a16="http://schemas.microsoft.com/office/drawing/2014/main" id="{B479D0F1-FBD8-A2A9-2ED6-97F3D7C98907}"/>
                </a:ext>
              </a:extLst>
            </p:cNvPr>
            <p:cNvSpPr/>
            <p:nvPr/>
          </p:nvSpPr>
          <p:spPr>
            <a:xfrm rot="5400000">
              <a:off x="10228917" y="422171"/>
              <a:ext cx="457257" cy="1085664"/>
            </a:xfrm>
            <a:prstGeom prst="flowChartExtra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DD0E637-BBBC-088C-8993-72CA6AFBEFEB}"/>
                </a:ext>
              </a:extLst>
            </p:cNvPr>
            <p:cNvCxnSpPr/>
            <p:nvPr/>
          </p:nvCxnSpPr>
          <p:spPr>
            <a:xfrm>
              <a:off x="9902283" y="681037"/>
              <a:ext cx="0" cy="154920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9923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C5235D-7AEA-EBDA-E2E2-DD506EB4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>
                <a:latin typeface="+mn-lt"/>
              </a:rPr>
              <a:t>Alternatives</a:t>
            </a:r>
            <a:endParaRPr lang="he-IL">
              <a:latin typeface="+mn-lt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ACF55A4-BC55-A847-E1C2-7F6D97F6F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1" y="0"/>
            <a:ext cx="2981085" cy="666927"/>
          </a:xfrm>
          <a:prstGeom prst="rect">
            <a:avLst/>
          </a:prstGeom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9203824-A20F-B5AC-82E8-76BEAB918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 algn="l" rtl="0">
              <a:buAutoNum type="arabicPeriod"/>
            </a:pPr>
            <a:r>
              <a:rPr lang="en-US" altLang="he-IL">
                <a:latin typeface="inherit"/>
              </a:rPr>
              <a:t>PDDL variable (function) that increase with time.</a:t>
            </a:r>
          </a:p>
          <a:p>
            <a:pPr marL="514350" indent="-514350" algn="l" rtl="0">
              <a:buAutoNum type="arabicPeriod"/>
            </a:pPr>
            <a:r>
              <a:rPr lang="en-US" altLang="he-IL">
                <a:latin typeface="inherit"/>
              </a:rPr>
              <a:t>Mutex Mechanism </a:t>
            </a:r>
          </a:p>
          <a:p>
            <a:pPr algn="l" rtl="0"/>
            <a:endParaRPr kumimoji="0" lang="en-US" altLang="he-IL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indent="0" algn="l" rtl="0">
              <a:buNone/>
            </a:pPr>
            <a:r>
              <a:rPr lang="en-US"/>
              <a:t>3. Three windows</a:t>
            </a:r>
            <a:endParaRPr lang="he-IL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775FA83-6BD3-0C5C-0EA0-C3259E2B6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097" y="2294270"/>
            <a:ext cx="5369277" cy="202686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0D5A179-B622-AA62-096B-E22A35252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41" y="3800487"/>
            <a:ext cx="5790145" cy="2818076"/>
          </a:xfrm>
          <a:prstGeom prst="rect">
            <a:avLst/>
          </a:prstGeom>
        </p:spPr>
      </p:pic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67411319-4E41-5CAA-7B13-106EE322F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76105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C5235D-7AEA-EBDA-E2E2-DD506EB4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>
                <a:latin typeface="+mn-lt"/>
              </a:rPr>
              <a:t>Metrics</a:t>
            </a:r>
            <a:endParaRPr lang="he-IL">
              <a:latin typeface="+mn-lt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ACF55A4-BC55-A847-E1C2-7F6D97F6F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1" y="0"/>
            <a:ext cx="2981085" cy="6669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5E726E-D708-58CC-3ADA-D172A3A8F6E2}"/>
              </a:ext>
            </a:extLst>
          </p:cNvPr>
          <p:cNvSpPr txBox="1"/>
          <p:nvPr/>
        </p:nvSpPr>
        <p:spPr>
          <a:xfrm>
            <a:off x="507756" y="1556443"/>
            <a:ext cx="8460398" cy="237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(:metric minimize (+</a:t>
            </a:r>
            <a:endParaRPr lang="en-IL" sz="24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     (* -0.1 (drone1-battery))</a:t>
            </a:r>
            <a:endParaRPr lang="en-IL" sz="24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     (* -0.1 (drone2-battery))</a:t>
            </a:r>
            <a:endParaRPr lang="en-IL" sz="24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     (* 20 (total-time) )</a:t>
            </a:r>
            <a:endParaRPr lang="en-IL" sz="24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     )</a:t>
            </a:r>
            <a:endParaRPr lang="en-IL" sz="24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IL" sz="24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6C77000-DC29-50C5-91F3-B96130AEDAC8}"/>
                  </a:ext>
                </a:extLst>
              </p:cNvPr>
              <p:cNvSpPr txBox="1"/>
              <p:nvPr/>
            </p:nvSpPr>
            <p:spPr>
              <a:xfrm>
                <a:off x="8058150" y="2015676"/>
                <a:ext cx="3587554" cy="581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n>
                            <a:solidFill>
                              <a:schemeClr val="accent6">
                                <a:lumMod val="75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𝑑𝑒𝑐𝑟𝑒𝑎𝑠𝑒</m:t>
                      </m:r>
                      <m:r>
                        <a:rPr lang="en-US" sz="3200" b="0" i="1" smtClean="0">
                          <a:ln>
                            <a:solidFill>
                              <a:schemeClr val="accent6">
                                <a:lumMod val="75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n>
                            <a:solidFill>
                              <a:schemeClr val="accent6">
                                <a:lumMod val="75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n-IL" sz="3200" i="1" smtClean="0">
                          <a:ln>
                            <a:solidFill>
                              <a:schemeClr val="accent6">
                                <a:lumMod val="75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3200" b="0" i="1" smtClean="0">
                          <a:ln>
                            <a:solidFill>
                              <a:schemeClr val="accent6">
                                <a:lumMod val="75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3200" b="0" i="1" smtClean="0">
                              <a:ln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n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b="0" i="1" smtClean="0">
                              <a:ln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n>
                            <a:solidFill>
                              <a:schemeClr val="accent6">
                                <a:lumMod val="75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IL" sz="3200">
                  <a:ln>
                    <a:solidFill>
                      <a:schemeClr val="accent6">
                        <a:lumMod val="75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6C77000-DC29-50C5-91F3-B96130AED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150" y="2015676"/>
                <a:ext cx="3587554" cy="581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דיאגרמה 2">
                <a:extLst>
                  <a:ext uri="{FF2B5EF4-FFF2-40B4-BE49-F238E27FC236}">
                    <a16:creationId xmlns:a16="http://schemas.microsoft.com/office/drawing/2014/main" id="{E39F600E-C9C8-F2B2-52F7-4151F7A5CD71}"/>
                  </a:ext>
                </a:extLst>
              </p:cNvPr>
              <p:cNvGraphicFramePr/>
              <p:nvPr/>
            </p:nvGraphicFramePr>
            <p:xfrm>
              <a:off x="2489835" y="4824623"/>
              <a:ext cx="7212330" cy="167598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3" name="דיאגרמה 2">
                <a:extLst>
                  <a:ext uri="{FF2B5EF4-FFF2-40B4-BE49-F238E27FC236}">
                    <a16:creationId xmlns:a16="http://schemas.microsoft.com/office/drawing/2014/main" id="{E39F600E-C9C8-F2B2-52F7-4151F7A5CD71}"/>
                  </a:ext>
                </a:extLst>
              </p:cNvPr>
              <p:cNvGraphicFramePr/>
              <p:nvPr/>
            </p:nvGraphicFramePr>
            <p:xfrm>
              <a:off x="2489835" y="4824623"/>
              <a:ext cx="7212330" cy="167598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sp>
        <p:nvSpPr>
          <p:cNvPr id="5" name="חץ: ימינה 4">
            <a:extLst>
              <a:ext uri="{FF2B5EF4-FFF2-40B4-BE49-F238E27FC236}">
                <a16:creationId xmlns:a16="http://schemas.microsoft.com/office/drawing/2014/main" id="{0A1ECA7A-93E3-208C-D754-CA4A0A45890B}"/>
              </a:ext>
            </a:extLst>
          </p:cNvPr>
          <p:cNvSpPr/>
          <p:nvPr/>
        </p:nvSpPr>
        <p:spPr>
          <a:xfrm>
            <a:off x="6880860" y="2140777"/>
            <a:ext cx="1177290" cy="33147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6A0ECD7-6A0D-2620-DB90-2DFA86806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63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6ACF55A4-BC55-A847-E1C2-7F6D97F6F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1" y="0"/>
            <a:ext cx="2981085" cy="666927"/>
          </a:xfrm>
          <a:prstGeom prst="rect">
            <a:avLst/>
          </a:prstGeom>
        </p:spPr>
      </p:pic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FFE8FE4F-97A6-0F49-E5E1-947222363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13</a:t>
            </a:fld>
            <a:endParaRPr lang="he-IL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2D9E347B-8C4F-BD82-8E2A-5407888F6D6C}"/>
              </a:ext>
            </a:extLst>
          </p:cNvPr>
          <p:cNvSpPr/>
          <p:nvPr/>
        </p:nvSpPr>
        <p:spPr>
          <a:xfrm>
            <a:off x="5637182" y="2740991"/>
            <a:ext cx="1764196" cy="355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Start A1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15FE65CE-25F1-3249-E652-BA32BBCCC767}"/>
              </a:ext>
            </a:extLst>
          </p:cNvPr>
          <p:cNvSpPr/>
          <p:nvPr/>
        </p:nvSpPr>
        <p:spPr>
          <a:xfrm>
            <a:off x="5637182" y="2301295"/>
            <a:ext cx="1764196" cy="355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Starting state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10FCB752-3616-81A2-49B4-B0D64FE3F942}"/>
              </a:ext>
            </a:extLst>
          </p:cNvPr>
          <p:cNvSpPr/>
          <p:nvPr/>
        </p:nvSpPr>
        <p:spPr>
          <a:xfrm>
            <a:off x="5637182" y="3180687"/>
            <a:ext cx="1764196" cy="355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Start A2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7212F7D0-0D14-9D8B-CF7F-4F7E08BDB9DE}"/>
              </a:ext>
            </a:extLst>
          </p:cNvPr>
          <p:cNvSpPr/>
          <p:nvPr/>
        </p:nvSpPr>
        <p:spPr>
          <a:xfrm>
            <a:off x="5637182" y="3620383"/>
            <a:ext cx="1764196" cy="355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Finish A2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7C49CFE3-63AE-A966-208E-35E034E1F239}"/>
              </a:ext>
            </a:extLst>
          </p:cNvPr>
          <p:cNvSpPr/>
          <p:nvPr/>
        </p:nvSpPr>
        <p:spPr>
          <a:xfrm>
            <a:off x="5637182" y="4060079"/>
            <a:ext cx="1764196" cy="355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Finish A1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30" name="חץ: ימינה 29">
            <a:extLst>
              <a:ext uri="{FF2B5EF4-FFF2-40B4-BE49-F238E27FC236}">
                <a16:creationId xmlns:a16="http://schemas.microsoft.com/office/drawing/2014/main" id="{09768167-9BF7-AA39-8E20-E46501718560}"/>
              </a:ext>
            </a:extLst>
          </p:cNvPr>
          <p:cNvSpPr/>
          <p:nvPr/>
        </p:nvSpPr>
        <p:spPr>
          <a:xfrm>
            <a:off x="7838276" y="3243907"/>
            <a:ext cx="848139" cy="316350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17" name="קבוצה 116">
            <a:extLst>
              <a:ext uri="{FF2B5EF4-FFF2-40B4-BE49-F238E27FC236}">
                <a16:creationId xmlns:a16="http://schemas.microsoft.com/office/drawing/2014/main" id="{D031CE6A-1B14-2027-5ADD-1507DC73E530}"/>
              </a:ext>
            </a:extLst>
          </p:cNvPr>
          <p:cNvGrpSpPr/>
          <p:nvPr/>
        </p:nvGrpSpPr>
        <p:grpSpPr>
          <a:xfrm>
            <a:off x="-968823" y="1631718"/>
            <a:ext cx="5239899" cy="3821298"/>
            <a:chOff x="-968823" y="886285"/>
            <a:chExt cx="5239899" cy="3821298"/>
          </a:xfrm>
        </p:grpSpPr>
        <p:grpSp>
          <p:nvGrpSpPr>
            <p:cNvPr id="35" name="Group 54">
              <a:extLst>
                <a:ext uri="{FF2B5EF4-FFF2-40B4-BE49-F238E27FC236}">
                  <a16:creationId xmlns:a16="http://schemas.microsoft.com/office/drawing/2014/main" id="{68FF1FDB-1A3D-75CC-7E36-D800C4C29BDB}"/>
                </a:ext>
              </a:extLst>
            </p:cNvPr>
            <p:cNvGrpSpPr/>
            <p:nvPr/>
          </p:nvGrpSpPr>
          <p:grpSpPr>
            <a:xfrm>
              <a:off x="237544" y="886285"/>
              <a:ext cx="4033532" cy="1920641"/>
              <a:chOff x="2425456" y="102453"/>
              <a:chExt cx="4265648" cy="1990981"/>
            </a:xfrm>
          </p:grpSpPr>
          <p:sp>
            <p:nvSpPr>
              <p:cNvPr id="37" name="Oval 4">
                <a:extLst>
                  <a:ext uri="{FF2B5EF4-FFF2-40B4-BE49-F238E27FC236}">
                    <a16:creationId xmlns:a16="http://schemas.microsoft.com/office/drawing/2014/main" id="{F78DB75E-5F10-038F-7A8A-A7FC6FB4FF48}"/>
                  </a:ext>
                </a:extLst>
              </p:cNvPr>
              <p:cNvSpPr/>
              <p:nvPr/>
            </p:nvSpPr>
            <p:spPr>
              <a:xfrm>
                <a:off x="4875177" y="429002"/>
                <a:ext cx="421240" cy="4109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8" name="TextBox 5">
                <a:extLst>
                  <a:ext uri="{FF2B5EF4-FFF2-40B4-BE49-F238E27FC236}">
                    <a16:creationId xmlns:a16="http://schemas.microsoft.com/office/drawing/2014/main" id="{9F62713D-F834-8EA2-4D2A-0AFD3B6A3B61}"/>
                  </a:ext>
                </a:extLst>
              </p:cNvPr>
              <p:cNvSpPr txBox="1"/>
              <p:nvPr/>
            </p:nvSpPr>
            <p:spPr>
              <a:xfrm>
                <a:off x="3606134" y="102453"/>
                <a:ext cx="22808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Starting state</a:t>
                </a:r>
                <a:endParaRPr lang="en-IL"/>
              </a:p>
            </p:txBody>
          </p:sp>
          <p:cxnSp>
            <p:nvCxnSpPr>
              <p:cNvPr id="39" name="Straight Arrow Connector 7">
                <a:extLst>
                  <a:ext uri="{FF2B5EF4-FFF2-40B4-BE49-F238E27FC236}">
                    <a16:creationId xmlns:a16="http://schemas.microsoft.com/office/drawing/2014/main" id="{7ED77EAD-E847-4198-6939-06320478DB30}"/>
                  </a:ext>
                </a:extLst>
              </p:cNvPr>
              <p:cNvCxnSpPr>
                <a:cxnSpLocks/>
                <a:stCxn id="37" idx="3"/>
                <a:endCxn id="41" idx="7"/>
              </p:cNvCxnSpPr>
              <p:nvPr/>
            </p:nvCxnSpPr>
            <p:spPr>
              <a:xfrm flipH="1">
                <a:off x="4295748" y="779783"/>
                <a:ext cx="641118" cy="962869"/>
              </a:xfrm>
              <a:prstGeom prst="straightConnector1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8">
                <a:extLst>
                  <a:ext uri="{FF2B5EF4-FFF2-40B4-BE49-F238E27FC236}">
                    <a16:creationId xmlns:a16="http://schemas.microsoft.com/office/drawing/2014/main" id="{09C381E5-5366-86CC-E97C-1C6DD2C33477}"/>
                  </a:ext>
                </a:extLst>
              </p:cNvPr>
              <p:cNvSpPr txBox="1"/>
              <p:nvPr/>
            </p:nvSpPr>
            <p:spPr>
              <a:xfrm>
                <a:off x="2425456" y="948563"/>
                <a:ext cx="2280864" cy="382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accent6">
                        <a:lumMod val="75000"/>
                      </a:schemeClr>
                    </a:solidFill>
                  </a:rPr>
                  <a:t>Start A1</a:t>
                </a:r>
                <a:endParaRPr lang="en-IL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1" name="Oval 9">
                <a:extLst>
                  <a:ext uri="{FF2B5EF4-FFF2-40B4-BE49-F238E27FC236}">
                    <a16:creationId xmlns:a16="http://schemas.microsoft.com/office/drawing/2014/main" id="{5727A85B-6509-8979-DA4A-A57394877470}"/>
                  </a:ext>
                </a:extLst>
              </p:cNvPr>
              <p:cNvSpPr/>
              <p:nvPr/>
            </p:nvSpPr>
            <p:spPr>
              <a:xfrm>
                <a:off x="3936197" y="1682468"/>
                <a:ext cx="421240" cy="410966"/>
              </a:xfrm>
              <a:prstGeom prst="ellipse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42" name="Straight Arrow Connector 13">
                <a:extLst>
                  <a:ext uri="{FF2B5EF4-FFF2-40B4-BE49-F238E27FC236}">
                    <a16:creationId xmlns:a16="http://schemas.microsoft.com/office/drawing/2014/main" id="{EBB3D900-CB61-4CE0-2C26-4E90FE0DA4DD}"/>
                  </a:ext>
                </a:extLst>
              </p:cNvPr>
              <p:cNvCxnSpPr>
                <a:cxnSpLocks/>
                <a:stCxn id="37" idx="4"/>
                <a:endCxn id="43" idx="0"/>
              </p:cNvCxnSpPr>
              <p:nvPr/>
            </p:nvCxnSpPr>
            <p:spPr>
              <a:xfrm>
                <a:off x="5085797" y="839968"/>
                <a:ext cx="26342" cy="84250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14">
                <a:extLst>
                  <a:ext uri="{FF2B5EF4-FFF2-40B4-BE49-F238E27FC236}">
                    <a16:creationId xmlns:a16="http://schemas.microsoft.com/office/drawing/2014/main" id="{D7167BAB-29DF-6A0C-0CE0-AB54E9E64B14}"/>
                  </a:ext>
                </a:extLst>
              </p:cNvPr>
              <p:cNvSpPr/>
              <p:nvPr/>
            </p:nvSpPr>
            <p:spPr>
              <a:xfrm>
                <a:off x="4901519" y="1682468"/>
                <a:ext cx="421240" cy="410966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44" name="TextBox 22">
                <a:extLst>
                  <a:ext uri="{FF2B5EF4-FFF2-40B4-BE49-F238E27FC236}">
                    <a16:creationId xmlns:a16="http://schemas.microsoft.com/office/drawing/2014/main" id="{DCB07E0B-E741-2E1B-61D3-5995D225B6C6}"/>
                  </a:ext>
                </a:extLst>
              </p:cNvPr>
              <p:cNvSpPr txBox="1"/>
              <p:nvPr/>
            </p:nvSpPr>
            <p:spPr>
              <a:xfrm>
                <a:off x="4464403" y="1200704"/>
                <a:ext cx="1050984" cy="382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Start A2</a:t>
                </a:r>
                <a:endParaRPr lang="en-IL"/>
              </a:p>
            </p:txBody>
          </p:sp>
          <p:cxnSp>
            <p:nvCxnSpPr>
              <p:cNvPr id="46" name="Straight Arrow Connector 30">
                <a:extLst>
                  <a:ext uri="{FF2B5EF4-FFF2-40B4-BE49-F238E27FC236}">
                    <a16:creationId xmlns:a16="http://schemas.microsoft.com/office/drawing/2014/main" id="{9A00DA08-9E9A-B7D2-4383-BCB6B370353E}"/>
                  </a:ext>
                </a:extLst>
              </p:cNvPr>
              <p:cNvCxnSpPr>
                <a:cxnSpLocks/>
                <a:stCxn id="37" idx="5"/>
                <a:endCxn id="47" idx="0"/>
              </p:cNvCxnSpPr>
              <p:nvPr/>
            </p:nvCxnSpPr>
            <p:spPr>
              <a:xfrm>
                <a:off x="5234728" y="779783"/>
                <a:ext cx="821712" cy="90268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33">
                <a:extLst>
                  <a:ext uri="{FF2B5EF4-FFF2-40B4-BE49-F238E27FC236}">
                    <a16:creationId xmlns:a16="http://schemas.microsoft.com/office/drawing/2014/main" id="{095B7053-1CEC-3EB0-3F1F-87E5EF34C375}"/>
                  </a:ext>
                </a:extLst>
              </p:cNvPr>
              <p:cNvSpPr/>
              <p:nvPr/>
            </p:nvSpPr>
            <p:spPr>
              <a:xfrm>
                <a:off x="5845820" y="1682468"/>
                <a:ext cx="421240" cy="410966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48" name="TextBox 34">
                <a:extLst>
                  <a:ext uri="{FF2B5EF4-FFF2-40B4-BE49-F238E27FC236}">
                    <a16:creationId xmlns:a16="http://schemas.microsoft.com/office/drawing/2014/main" id="{9D297A1A-C350-5676-2D00-EB79770A6198}"/>
                  </a:ext>
                </a:extLst>
              </p:cNvPr>
              <p:cNvSpPr txBox="1"/>
              <p:nvPr/>
            </p:nvSpPr>
            <p:spPr>
              <a:xfrm>
                <a:off x="5562479" y="1008747"/>
                <a:ext cx="1128625" cy="382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Start A3</a:t>
                </a:r>
                <a:endParaRPr lang="en-IL"/>
              </a:p>
            </p:txBody>
          </p:sp>
        </p:grpSp>
        <p:cxnSp>
          <p:nvCxnSpPr>
            <p:cNvPr id="74" name="Straight Arrow Connector 13">
              <a:extLst>
                <a:ext uri="{FF2B5EF4-FFF2-40B4-BE49-F238E27FC236}">
                  <a16:creationId xmlns:a16="http://schemas.microsoft.com/office/drawing/2014/main" id="{6DE6B7A7-02D9-1EAD-B444-44DF20E255FA}"/>
                </a:ext>
              </a:extLst>
            </p:cNvPr>
            <p:cNvCxnSpPr>
              <a:cxnSpLocks/>
              <a:stCxn id="41" idx="4"/>
              <a:endCxn id="75" idx="0"/>
            </p:cNvCxnSpPr>
            <p:nvPr/>
          </p:nvCxnSpPr>
          <p:spPr>
            <a:xfrm flipH="1">
              <a:off x="1850633" y="2806927"/>
              <a:ext cx="14605" cy="947918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14">
              <a:extLst>
                <a:ext uri="{FF2B5EF4-FFF2-40B4-BE49-F238E27FC236}">
                  <a16:creationId xmlns:a16="http://schemas.microsoft.com/office/drawing/2014/main" id="{7CEE0AB2-6C8F-EC36-088A-9821E2137D3F}"/>
                </a:ext>
              </a:extLst>
            </p:cNvPr>
            <p:cNvSpPr/>
            <p:nvPr/>
          </p:nvSpPr>
          <p:spPr>
            <a:xfrm>
              <a:off x="1651474" y="3754845"/>
              <a:ext cx="398318" cy="396447"/>
            </a:xfrm>
            <a:prstGeom prst="ellipse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6" name="TextBox 22">
              <a:extLst>
                <a:ext uri="{FF2B5EF4-FFF2-40B4-BE49-F238E27FC236}">
                  <a16:creationId xmlns:a16="http://schemas.microsoft.com/office/drawing/2014/main" id="{11C4C1B3-F52E-F42F-9299-6CABC32248FC}"/>
                </a:ext>
              </a:extLst>
            </p:cNvPr>
            <p:cNvSpPr txBox="1"/>
            <p:nvPr/>
          </p:nvSpPr>
          <p:spPr>
            <a:xfrm>
              <a:off x="1238818" y="3323727"/>
              <a:ext cx="9937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Start A2</a:t>
              </a:r>
              <a:endParaRPr lang="en-IL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77" name="Straight Arrow Connector 30">
              <a:extLst>
                <a:ext uri="{FF2B5EF4-FFF2-40B4-BE49-F238E27FC236}">
                  <a16:creationId xmlns:a16="http://schemas.microsoft.com/office/drawing/2014/main" id="{72B47FB6-627C-29D4-5F7A-CDA0734D7D2E}"/>
                </a:ext>
              </a:extLst>
            </p:cNvPr>
            <p:cNvCxnSpPr>
              <a:cxnSpLocks/>
              <a:stCxn id="41" idx="5"/>
              <a:endCxn id="78" idx="0"/>
            </p:cNvCxnSpPr>
            <p:nvPr/>
          </p:nvCxnSpPr>
          <p:spPr>
            <a:xfrm>
              <a:off x="2006065" y="2748869"/>
              <a:ext cx="748098" cy="10059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33">
              <a:extLst>
                <a:ext uri="{FF2B5EF4-FFF2-40B4-BE49-F238E27FC236}">
                  <a16:creationId xmlns:a16="http://schemas.microsoft.com/office/drawing/2014/main" id="{899A62FC-2ABC-6C26-F03D-0C474FE9113A}"/>
                </a:ext>
              </a:extLst>
            </p:cNvPr>
            <p:cNvSpPr/>
            <p:nvPr/>
          </p:nvSpPr>
          <p:spPr>
            <a:xfrm>
              <a:off x="2555004" y="3754845"/>
              <a:ext cx="398318" cy="396447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9" name="TextBox 34">
              <a:extLst>
                <a:ext uri="{FF2B5EF4-FFF2-40B4-BE49-F238E27FC236}">
                  <a16:creationId xmlns:a16="http://schemas.microsoft.com/office/drawing/2014/main" id="{70B953A8-7A22-3474-C7A3-27E070D5E623}"/>
                </a:ext>
              </a:extLst>
            </p:cNvPr>
            <p:cNvSpPr txBox="1"/>
            <p:nvPr/>
          </p:nvSpPr>
          <p:spPr>
            <a:xfrm>
              <a:off x="2406349" y="3323727"/>
              <a:ext cx="1067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Start A3</a:t>
              </a:r>
              <a:endParaRPr lang="en-IL"/>
            </a:p>
          </p:txBody>
        </p:sp>
        <p:cxnSp>
          <p:nvCxnSpPr>
            <p:cNvPr id="80" name="Straight Arrow Connector 7">
              <a:extLst>
                <a:ext uri="{FF2B5EF4-FFF2-40B4-BE49-F238E27FC236}">
                  <a16:creationId xmlns:a16="http://schemas.microsoft.com/office/drawing/2014/main" id="{E769C4F0-6AD9-89E5-EEA8-EAA35FB00788}"/>
                </a:ext>
              </a:extLst>
            </p:cNvPr>
            <p:cNvCxnSpPr>
              <a:cxnSpLocks/>
              <a:stCxn id="41" idx="3"/>
              <a:endCxn id="82" idx="7"/>
            </p:cNvCxnSpPr>
            <p:nvPr/>
          </p:nvCxnSpPr>
          <p:spPr>
            <a:xfrm flipH="1">
              <a:off x="1087930" y="2748869"/>
              <a:ext cx="636481" cy="106403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99B04DAF-E681-B4C7-CC17-75B726EDA9E3}"/>
                </a:ext>
              </a:extLst>
            </p:cNvPr>
            <p:cNvSpPr txBox="1"/>
            <p:nvPr/>
          </p:nvSpPr>
          <p:spPr>
            <a:xfrm>
              <a:off x="-968823" y="3323727"/>
              <a:ext cx="2156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Finish A1</a:t>
              </a:r>
              <a:endParaRPr lang="en-IL"/>
            </a:p>
          </p:txBody>
        </p:sp>
        <p:sp>
          <p:nvSpPr>
            <p:cNvPr id="82" name="Oval 9">
              <a:extLst>
                <a:ext uri="{FF2B5EF4-FFF2-40B4-BE49-F238E27FC236}">
                  <a16:creationId xmlns:a16="http://schemas.microsoft.com/office/drawing/2014/main" id="{81E69D43-54E5-B35F-FB20-77D10B391442}"/>
                </a:ext>
              </a:extLst>
            </p:cNvPr>
            <p:cNvSpPr/>
            <p:nvPr/>
          </p:nvSpPr>
          <p:spPr>
            <a:xfrm>
              <a:off x="747944" y="3754845"/>
              <a:ext cx="398318" cy="396447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86" name="Oval 33">
              <a:extLst>
                <a:ext uri="{FF2B5EF4-FFF2-40B4-BE49-F238E27FC236}">
                  <a16:creationId xmlns:a16="http://schemas.microsoft.com/office/drawing/2014/main" id="{954A0632-766C-C099-4147-6301E53163D1}"/>
                </a:ext>
              </a:extLst>
            </p:cNvPr>
            <p:cNvSpPr/>
            <p:nvPr/>
          </p:nvSpPr>
          <p:spPr>
            <a:xfrm>
              <a:off x="3510726" y="3174979"/>
              <a:ext cx="108000" cy="10800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87" name="Oval 33">
              <a:extLst>
                <a:ext uri="{FF2B5EF4-FFF2-40B4-BE49-F238E27FC236}">
                  <a16:creationId xmlns:a16="http://schemas.microsoft.com/office/drawing/2014/main" id="{30BC0565-9967-24CB-2F79-69E938BF3A35}"/>
                </a:ext>
              </a:extLst>
            </p:cNvPr>
            <p:cNvSpPr/>
            <p:nvPr/>
          </p:nvSpPr>
          <p:spPr>
            <a:xfrm>
              <a:off x="3663126" y="3174979"/>
              <a:ext cx="108000" cy="10800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88" name="Oval 33">
              <a:extLst>
                <a:ext uri="{FF2B5EF4-FFF2-40B4-BE49-F238E27FC236}">
                  <a16:creationId xmlns:a16="http://schemas.microsoft.com/office/drawing/2014/main" id="{53ED4A92-813E-07DD-36D2-DA43BC36C7D5}"/>
                </a:ext>
              </a:extLst>
            </p:cNvPr>
            <p:cNvSpPr/>
            <p:nvPr/>
          </p:nvSpPr>
          <p:spPr>
            <a:xfrm>
              <a:off x="3815526" y="3174979"/>
              <a:ext cx="108000" cy="10800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89" name="Oval 33">
              <a:extLst>
                <a:ext uri="{FF2B5EF4-FFF2-40B4-BE49-F238E27FC236}">
                  <a16:creationId xmlns:a16="http://schemas.microsoft.com/office/drawing/2014/main" id="{E0DCBA4A-735B-3866-8637-1A289165E0DF}"/>
                </a:ext>
              </a:extLst>
            </p:cNvPr>
            <p:cNvSpPr/>
            <p:nvPr/>
          </p:nvSpPr>
          <p:spPr>
            <a:xfrm>
              <a:off x="2579766" y="3174979"/>
              <a:ext cx="108000" cy="10800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90" name="Oval 33">
              <a:extLst>
                <a:ext uri="{FF2B5EF4-FFF2-40B4-BE49-F238E27FC236}">
                  <a16:creationId xmlns:a16="http://schemas.microsoft.com/office/drawing/2014/main" id="{49D3B7A7-32D4-3132-5D6A-1E957BE1A2DB}"/>
                </a:ext>
              </a:extLst>
            </p:cNvPr>
            <p:cNvSpPr/>
            <p:nvPr/>
          </p:nvSpPr>
          <p:spPr>
            <a:xfrm>
              <a:off x="2732166" y="3174979"/>
              <a:ext cx="108000" cy="10800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91" name="Oval 33">
              <a:extLst>
                <a:ext uri="{FF2B5EF4-FFF2-40B4-BE49-F238E27FC236}">
                  <a16:creationId xmlns:a16="http://schemas.microsoft.com/office/drawing/2014/main" id="{DF920332-139A-F6FB-289F-B01EAFCDDF6C}"/>
                </a:ext>
              </a:extLst>
            </p:cNvPr>
            <p:cNvSpPr/>
            <p:nvPr/>
          </p:nvSpPr>
          <p:spPr>
            <a:xfrm>
              <a:off x="2884566" y="3174979"/>
              <a:ext cx="108000" cy="10800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92" name="Oval 33">
              <a:extLst>
                <a:ext uri="{FF2B5EF4-FFF2-40B4-BE49-F238E27FC236}">
                  <a16:creationId xmlns:a16="http://schemas.microsoft.com/office/drawing/2014/main" id="{09DDC3A7-8079-B834-3A97-EF0041EA1011}"/>
                </a:ext>
              </a:extLst>
            </p:cNvPr>
            <p:cNvSpPr/>
            <p:nvPr/>
          </p:nvSpPr>
          <p:spPr>
            <a:xfrm>
              <a:off x="2569821" y="4599583"/>
              <a:ext cx="108000" cy="10800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93" name="Oval 33">
              <a:extLst>
                <a:ext uri="{FF2B5EF4-FFF2-40B4-BE49-F238E27FC236}">
                  <a16:creationId xmlns:a16="http://schemas.microsoft.com/office/drawing/2014/main" id="{C489DFA1-CB0F-551F-ED32-B99C6F519008}"/>
                </a:ext>
              </a:extLst>
            </p:cNvPr>
            <p:cNvSpPr/>
            <p:nvPr/>
          </p:nvSpPr>
          <p:spPr>
            <a:xfrm>
              <a:off x="2722221" y="4599583"/>
              <a:ext cx="108000" cy="10800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94" name="Oval 33">
              <a:extLst>
                <a:ext uri="{FF2B5EF4-FFF2-40B4-BE49-F238E27FC236}">
                  <a16:creationId xmlns:a16="http://schemas.microsoft.com/office/drawing/2014/main" id="{9C590915-B315-B549-0EF8-AED8D13AE97B}"/>
                </a:ext>
              </a:extLst>
            </p:cNvPr>
            <p:cNvSpPr/>
            <p:nvPr/>
          </p:nvSpPr>
          <p:spPr>
            <a:xfrm>
              <a:off x="2874621" y="4599583"/>
              <a:ext cx="108000" cy="10800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95" name="Oval 33">
              <a:extLst>
                <a:ext uri="{FF2B5EF4-FFF2-40B4-BE49-F238E27FC236}">
                  <a16:creationId xmlns:a16="http://schemas.microsoft.com/office/drawing/2014/main" id="{E14BB69A-A39C-28A9-BE48-7C37982C11B3}"/>
                </a:ext>
              </a:extLst>
            </p:cNvPr>
            <p:cNvSpPr/>
            <p:nvPr/>
          </p:nvSpPr>
          <p:spPr>
            <a:xfrm>
              <a:off x="1648800" y="4599583"/>
              <a:ext cx="108000" cy="10800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96" name="Oval 33">
              <a:extLst>
                <a:ext uri="{FF2B5EF4-FFF2-40B4-BE49-F238E27FC236}">
                  <a16:creationId xmlns:a16="http://schemas.microsoft.com/office/drawing/2014/main" id="{E3D13F91-A0A7-5CAC-BDCE-9332222B2D30}"/>
                </a:ext>
              </a:extLst>
            </p:cNvPr>
            <p:cNvSpPr/>
            <p:nvPr/>
          </p:nvSpPr>
          <p:spPr>
            <a:xfrm>
              <a:off x="1801200" y="4599583"/>
              <a:ext cx="108000" cy="10800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97" name="Oval 33">
              <a:extLst>
                <a:ext uri="{FF2B5EF4-FFF2-40B4-BE49-F238E27FC236}">
                  <a16:creationId xmlns:a16="http://schemas.microsoft.com/office/drawing/2014/main" id="{0DB6C8E6-4EE1-E792-D308-59C522713EC8}"/>
                </a:ext>
              </a:extLst>
            </p:cNvPr>
            <p:cNvSpPr/>
            <p:nvPr/>
          </p:nvSpPr>
          <p:spPr>
            <a:xfrm>
              <a:off x="1953600" y="4599583"/>
              <a:ext cx="108000" cy="10800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98" name="Oval 33">
              <a:extLst>
                <a:ext uri="{FF2B5EF4-FFF2-40B4-BE49-F238E27FC236}">
                  <a16:creationId xmlns:a16="http://schemas.microsoft.com/office/drawing/2014/main" id="{F8B80080-0EA0-3430-E647-941AC57EA2AC}"/>
                </a:ext>
              </a:extLst>
            </p:cNvPr>
            <p:cNvSpPr/>
            <p:nvPr/>
          </p:nvSpPr>
          <p:spPr>
            <a:xfrm>
              <a:off x="727772" y="4599583"/>
              <a:ext cx="108000" cy="10800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99" name="Oval 33">
              <a:extLst>
                <a:ext uri="{FF2B5EF4-FFF2-40B4-BE49-F238E27FC236}">
                  <a16:creationId xmlns:a16="http://schemas.microsoft.com/office/drawing/2014/main" id="{2C143DB6-8586-5C84-9B0C-BCEB6B8F45B8}"/>
                </a:ext>
              </a:extLst>
            </p:cNvPr>
            <p:cNvSpPr/>
            <p:nvPr/>
          </p:nvSpPr>
          <p:spPr>
            <a:xfrm>
              <a:off x="880172" y="4599583"/>
              <a:ext cx="108000" cy="10800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0" name="Oval 33">
              <a:extLst>
                <a:ext uri="{FF2B5EF4-FFF2-40B4-BE49-F238E27FC236}">
                  <a16:creationId xmlns:a16="http://schemas.microsoft.com/office/drawing/2014/main" id="{C612B8E4-AC1C-E302-147B-4CDD79C638D5}"/>
                </a:ext>
              </a:extLst>
            </p:cNvPr>
            <p:cNvSpPr/>
            <p:nvPr/>
          </p:nvSpPr>
          <p:spPr>
            <a:xfrm>
              <a:off x="1032572" y="4599583"/>
              <a:ext cx="108000" cy="10800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101" name="Straight Arrow Connector 13">
              <a:extLst>
                <a:ext uri="{FF2B5EF4-FFF2-40B4-BE49-F238E27FC236}">
                  <a16:creationId xmlns:a16="http://schemas.microsoft.com/office/drawing/2014/main" id="{3C321760-C8D5-CD09-E635-2FBDE533ABD4}"/>
                </a:ext>
              </a:extLst>
            </p:cNvPr>
            <p:cNvCxnSpPr>
              <a:cxnSpLocks/>
              <a:stCxn id="47" idx="4"/>
            </p:cNvCxnSpPr>
            <p:nvPr/>
          </p:nvCxnSpPr>
          <p:spPr>
            <a:xfrm>
              <a:off x="3670948" y="2806927"/>
              <a:ext cx="0" cy="32033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3">
              <a:extLst>
                <a:ext uri="{FF2B5EF4-FFF2-40B4-BE49-F238E27FC236}">
                  <a16:creationId xmlns:a16="http://schemas.microsoft.com/office/drawing/2014/main" id="{032F0814-05D4-5896-778E-95B219B7BDDD}"/>
                </a:ext>
              </a:extLst>
            </p:cNvPr>
            <p:cNvCxnSpPr>
              <a:cxnSpLocks/>
            </p:cNvCxnSpPr>
            <p:nvPr/>
          </p:nvCxnSpPr>
          <p:spPr>
            <a:xfrm>
              <a:off x="2778032" y="2798069"/>
              <a:ext cx="0" cy="32033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3">
              <a:extLst>
                <a:ext uri="{FF2B5EF4-FFF2-40B4-BE49-F238E27FC236}">
                  <a16:creationId xmlns:a16="http://schemas.microsoft.com/office/drawing/2014/main" id="{4E9CBA4A-9D9A-0689-CF19-C1E14E68CAA5}"/>
                </a:ext>
              </a:extLst>
            </p:cNvPr>
            <p:cNvCxnSpPr>
              <a:cxnSpLocks/>
            </p:cNvCxnSpPr>
            <p:nvPr/>
          </p:nvCxnSpPr>
          <p:spPr>
            <a:xfrm>
              <a:off x="2753123" y="4151292"/>
              <a:ext cx="0" cy="32033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3">
              <a:extLst>
                <a:ext uri="{FF2B5EF4-FFF2-40B4-BE49-F238E27FC236}">
                  <a16:creationId xmlns:a16="http://schemas.microsoft.com/office/drawing/2014/main" id="{A79DAF09-8E45-C782-C5FA-9A6183A32348}"/>
                </a:ext>
              </a:extLst>
            </p:cNvPr>
            <p:cNvCxnSpPr>
              <a:cxnSpLocks/>
            </p:cNvCxnSpPr>
            <p:nvPr/>
          </p:nvCxnSpPr>
          <p:spPr>
            <a:xfrm>
              <a:off x="1834314" y="4151292"/>
              <a:ext cx="0" cy="32033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3">
              <a:extLst>
                <a:ext uri="{FF2B5EF4-FFF2-40B4-BE49-F238E27FC236}">
                  <a16:creationId xmlns:a16="http://schemas.microsoft.com/office/drawing/2014/main" id="{94465796-E4DD-430D-2857-FC621F1550B0}"/>
                </a:ext>
              </a:extLst>
            </p:cNvPr>
            <p:cNvCxnSpPr>
              <a:cxnSpLocks/>
            </p:cNvCxnSpPr>
            <p:nvPr/>
          </p:nvCxnSpPr>
          <p:spPr>
            <a:xfrm>
              <a:off x="941773" y="4151292"/>
              <a:ext cx="0" cy="32033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חץ: ימינה 109">
            <a:extLst>
              <a:ext uri="{FF2B5EF4-FFF2-40B4-BE49-F238E27FC236}">
                <a16:creationId xmlns:a16="http://schemas.microsoft.com/office/drawing/2014/main" id="{BCA8AB08-A987-CE21-45DA-5EF6FADCDD92}"/>
              </a:ext>
            </a:extLst>
          </p:cNvPr>
          <p:cNvSpPr/>
          <p:nvPr/>
        </p:nvSpPr>
        <p:spPr>
          <a:xfrm>
            <a:off x="4379060" y="3195657"/>
            <a:ext cx="848139" cy="316350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1" name="מלבן 110">
            <a:extLst>
              <a:ext uri="{FF2B5EF4-FFF2-40B4-BE49-F238E27FC236}">
                <a16:creationId xmlns:a16="http://schemas.microsoft.com/office/drawing/2014/main" id="{8D45A72C-5118-71BA-3FB9-86DADCD13B3E}"/>
              </a:ext>
            </a:extLst>
          </p:cNvPr>
          <p:cNvSpPr/>
          <p:nvPr/>
        </p:nvSpPr>
        <p:spPr>
          <a:xfrm>
            <a:off x="5637182" y="4498030"/>
            <a:ext cx="1764196" cy="355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Start A3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112" name="מלבן 111">
            <a:extLst>
              <a:ext uri="{FF2B5EF4-FFF2-40B4-BE49-F238E27FC236}">
                <a16:creationId xmlns:a16="http://schemas.microsoft.com/office/drawing/2014/main" id="{44DE2A9D-9084-3C45-60FF-ABB3B7657831}"/>
              </a:ext>
            </a:extLst>
          </p:cNvPr>
          <p:cNvSpPr/>
          <p:nvPr/>
        </p:nvSpPr>
        <p:spPr>
          <a:xfrm>
            <a:off x="5637182" y="4937726"/>
            <a:ext cx="1764196" cy="355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Finish A3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120" name="כותרת 1">
            <a:extLst>
              <a:ext uri="{FF2B5EF4-FFF2-40B4-BE49-F238E27FC236}">
                <a16:creationId xmlns:a16="http://schemas.microsoft.com/office/drawing/2014/main" id="{2B94773E-9176-BAB2-A98D-5A309075E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 rtl="0"/>
            <a:r>
              <a:rPr lang="en-US">
                <a:latin typeface="+mn-lt"/>
              </a:rPr>
              <a:t>ScottyActivity planner</a:t>
            </a:r>
            <a:endParaRPr lang="he-IL">
              <a:latin typeface="+mn-lt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008F66A-4D33-776A-CB15-18410FFD86C9}"/>
              </a:ext>
            </a:extLst>
          </p:cNvPr>
          <p:cNvGrpSpPr/>
          <p:nvPr/>
        </p:nvGrpSpPr>
        <p:grpSpPr>
          <a:xfrm>
            <a:off x="9202538" y="1288469"/>
            <a:ext cx="2194264" cy="5019151"/>
            <a:chOff x="9596880" y="1337199"/>
            <a:chExt cx="2194264" cy="5019151"/>
          </a:xfrm>
        </p:grpSpPr>
        <p:sp>
          <p:nvSpPr>
            <p:cNvPr id="84" name="מלבן 13">
              <a:extLst>
                <a:ext uri="{FF2B5EF4-FFF2-40B4-BE49-F238E27FC236}">
                  <a16:creationId xmlns:a16="http://schemas.microsoft.com/office/drawing/2014/main" id="{5F765FC1-91D2-DE5E-41A7-7184C609D227}"/>
                </a:ext>
              </a:extLst>
            </p:cNvPr>
            <p:cNvSpPr/>
            <p:nvPr/>
          </p:nvSpPr>
          <p:spPr>
            <a:xfrm>
              <a:off x="9974703" y="1876237"/>
              <a:ext cx="1764196" cy="3553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Start A1</a:t>
              </a:r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85" name="מלבן 14">
              <a:extLst>
                <a:ext uri="{FF2B5EF4-FFF2-40B4-BE49-F238E27FC236}">
                  <a16:creationId xmlns:a16="http://schemas.microsoft.com/office/drawing/2014/main" id="{71AB3024-3A74-9F77-20A9-892932E261CE}"/>
                </a:ext>
              </a:extLst>
            </p:cNvPr>
            <p:cNvSpPr/>
            <p:nvPr/>
          </p:nvSpPr>
          <p:spPr>
            <a:xfrm>
              <a:off x="9974703" y="1337199"/>
              <a:ext cx="1764196" cy="3553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Starting state</a:t>
              </a:r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102" name="מלבן 15">
              <a:extLst>
                <a:ext uri="{FF2B5EF4-FFF2-40B4-BE49-F238E27FC236}">
                  <a16:creationId xmlns:a16="http://schemas.microsoft.com/office/drawing/2014/main" id="{45E22DDF-CD84-1A4B-DB38-445155D06123}"/>
                </a:ext>
              </a:extLst>
            </p:cNvPr>
            <p:cNvSpPr/>
            <p:nvPr/>
          </p:nvSpPr>
          <p:spPr>
            <a:xfrm>
              <a:off x="9974703" y="2348287"/>
              <a:ext cx="1764196" cy="3553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Start A2</a:t>
              </a:r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103" name="מלבן 16">
              <a:extLst>
                <a:ext uri="{FF2B5EF4-FFF2-40B4-BE49-F238E27FC236}">
                  <a16:creationId xmlns:a16="http://schemas.microsoft.com/office/drawing/2014/main" id="{E3C8976C-3F99-6182-E160-E46300C23CC4}"/>
                </a:ext>
              </a:extLst>
            </p:cNvPr>
            <p:cNvSpPr/>
            <p:nvPr/>
          </p:nvSpPr>
          <p:spPr>
            <a:xfrm>
              <a:off x="9974703" y="3699901"/>
              <a:ext cx="1764196" cy="3553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Finish A2</a:t>
              </a:r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104" name="מלבן 17">
              <a:extLst>
                <a:ext uri="{FF2B5EF4-FFF2-40B4-BE49-F238E27FC236}">
                  <a16:creationId xmlns:a16="http://schemas.microsoft.com/office/drawing/2014/main" id="{D9C281AC-8616-961D-4837-76DD989BFA75}"/>
                </a:ext>
              </a:extLst>
            </p:cNvPr>
            <p:cNvSpPr/>
            <p:nvPr/>
          </p:nvSpPr>
          <p:spPr>
            <a:xfrm>
              <a:off x="9974703" y="4119671"/>
              <a:ext cx="1764196" cy="3553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Finish A1</a:t>
              </a:r>
              <a:endParaRPr lang="he-IL">
                <a:solidFill>
                  <a:schemeClr val="tx1"/>
                </a:solidFill>
              </a:endParaRPr>
            </a:p>
          </p:txBody>
        </p:sp>
        <p:cxnSp>
          <p:nvCxnSpPr>
            <p:cNvPr id="105" name="Straight Arrow Connector 30">
              <a:extLst>
                <a:ext uri="{FF2B5EF4-FFF2-40B4-BE49-F238E27FC236}">
                  <a16:creationId xmlns:a16="http://schemas.microsoft.com/office/drawing/2014/main" id="{17CFCD3F-D2A2-6D7F-EFE4-26860FC78147}"/>
                </a:ext>
              </a:extLst>
            </p:cNvPr>
            <p:cNvCxnSpPr>
              <a:cxnSpLocks/>
            </p:cNvCxnSpPr>
            <p:nvPr/>
          </p:nvCxnSpPr>
          <p:spPr>
            <a:xfrm>
              <a:off x="9596880" y="1346793"/>
              <a:ext cx="38518" cy="50095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מחבר ישר 22">
              <a:extLst>
                <a:ext uri="{FF2B5EF4-FFF2-40B4-BE49-F238E27FC236}">
                  <a16:creationId xmlns:a16="http://schemas.microsoft.com/office/drawing/2014/main" id="{2D9B42E8-BC47-6091-11C7-AA7C1B3F0778}"/>
                </a:ext>
              </a:extLst>
            </p:cNvPr>
            <p:cNvCxnSpPr>
              <a:cxnSpLocks/>
            </p:cNvCxnSpPr>
            <p:nvPr/>
          </p:nvCxnSpPr>
          <p:spPr>
            <a:xfrm>
              <a:off x="9611593" y="1503459"/>
              <a:ext cx="363110" cy="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מחבר ישר 25">
              <a:extLst>
                <a:ext uri="{FF2B5EF4-FFF2-40B4-BE49-F238E27FC236}">
                  <a16:creationId xmlns:a16="http://schemas.microsoft.com/office/drawing/2014/main" id="{AF88DDEB-9218-033D-9A30-481334D25811}"/>
                </a:ext>
              </a:extLst>
            </p:cNvPr>
            <p:cNvCxnSpPr>
              <a:cxnSpLocks/>
            </p:cNvCxnSpPr>
            <p:nvPr/>
          </p:nvCxnSpPr>
          <p:spPr>
            <a:xfrm>
              <a:off x="9611593" y="2034806"/>
              <a:ext cx="363110" cy="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מחבר ישר 26">
              <a:extLst>
                <a:ext uri="{FF2B5EF4-FFF2-40B4-BE49-F238E27FC236}">
                  <a16:creationId xmlns:a16="http://schemas.microsoft.com/office/drawing/2014/main" id="{0A118D17-7EC8-80DD-B560-5471FDE041CA}"/>
                </a:ext>
              </a:extLst>
            </p:cNvPr>
            <p:cNvCxnSpPr>
              <a:cxnSpLocks/>
            </p:cNvCxnSpPr>
            <p:nvPr/>
          </p:nvCxnSpPr>
          <p:spPr>
            <a:xfrm>
              <a:off x="9611593" y="2522258"/>
              <a:ext cx="363110" cy="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מחבר ישר 27">
              <a:extLst>
                <a:ext uri="{FF2B5EF4-FFF2-40B4-BE49-F238E27FC236}">
                  <a16:creationId xmlns:a16="http://schemas.microsoft.com/office/drawing/2014/main" id="{9D6CDC04-D1A0-636B-815C-B008A54720E1}"/>
                </a:ext>
              </a:extLst>
            </p:cNvPr>
            <p:cNvCxnSpPr>
              <a:cxnSpLocks/>
            </p:cNvCxnSpPr>
            <p:nvPr/>
          </p:nvCxnSpPr>
          <p:spPr>
            <a:xfrm>
              <a:off x="9611593" y="3877125"/>
              <a:ext cx="363110" cy="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מחבר ישר 28">
              <a:extLst>
                <a:ext uri="{FF2B5EF4-FFF2-40B4-BE49-F238E27FC236}">
                  <a16:creationId xmlns:a16="http://schemas.microsoft.com/office/drawing/2014/main" id="{A054B502-BAFD-0370-E301-EEC0FCF89C19}"/>
                </a:ext>
              </a:extLst>
            </p:cNvPr>
            <p:cNvCxnSpPr>
              <a:cxnSpLocks/>
            </p:cNvCxnSpPr>
            <p:nvPr/>
          </p:nvCxnSpPr>
          <p:spPr>
            <a:xfrm>
              <a:off x="9611593" y="4285080"/>
              <a:ext cx="363110" cy="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מלבן 112">
              <a:extLst>
                <a:ext uri="{FF2B5EF4-FFF2-40B4-BE49-F238E27FC236}">
                  <a16:creationId xmlns:a16="http://schemas.microsoft.com/office/drawing/2014/main" id="{E02A0E86-F3F8-4D8B-651A-E3C38751A3FB}"/>
                </a:ext>
              </a:extLst>
            </p:cNvPr>
            <p:cNvSpPr/>
            <p:nvPr/>
          </p:nvSpPr>
          <p:spPr>
            <a:xfrm>
              <a:off x="9987192" y="4577411"/>
              <a:ext cx="1764196" cy="3553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Start A3</a:t>
              </a:r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125" name="מלבן 113">
              <a:extLst>
                <a:ext uri="{FF2B5EF4-FFF2-40B4-BE49-F238E27FC236}">
                  <a16:creationId xmlns:a16="http://schemas.microsoft.com/office/drawing/2014/main" id="{85314D59-65D4-4624-16BF-8FBE9FDA0FA2}"/>
                </a:ext>
              </a:extLst>
            </p:cNvPr>
            <p:cNvSpPr/>
            <p:nvPr/>
          </p:nvSpPr>
          <p:spPr>
            <a:xfrm>
              <a:off x="10026948" y="6001026"/>
              <a:ext cx="1764196" cy="3553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Finish A3</a:t>
              </a:r>
              <a:endParaRPr lang="he-IL">
                <a:solidFill>
                  <a:schemeClr val="tx1"/>
                </a:solidFill>
              </a:endParaRPr>
            </a:p>
          </p:txBody>
        </p:sp>
        <p:cxnSp>
          <p:nvCxnSpPr>
            <p:cNvPr id="126" name="מחבר ישר 114">
              <a:extLst>
                <a:ext uri="{FF2B5EF4-FFF2-40B4-BE49-F238E27FC236}">
                  <a16:creationId xmlns:a16="http://schemas.microsoft.com/office/drawing/2014/main" id="{80C8F2A2-419B-2BCC-9BF5-CFF38BED5923}"/>
                </a:ext>
              </a:extLst>
            </p:cNvPr>
            <p:cNvCxnSpPr>
              <a:cxnSpLocks/>
            </p:cNvCxnSpPr>
            <p:nvPr/>
          </p:nvCxnSpPr>
          <p:spPr>
            <a:xfrm>
              <a:off x="9634021" y="4754635"/>
              <a:ext cx="363110" cy="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מחבר ישר 115">
              <a:extLst>
                <a:ext uri="{FF2B5EF4-FFF2-40B4-BE49-F238E27FC236}">
                  <a16:creationId xmlns:a16="http://schemas.microsoft.com/office/drawing/2014/main" id="{F855833F-C515-4715-0C3E-22C1076DC6FE}"/>
                </a:ext>
              </a:extLst>
            </p:cNvPr>
            <p:cNvCxnSpPr>
              <a:cxnSpLocks/>
            </p:cNvCxnSpPr>
            <p:nvPr/>
          </p:nvCxnSpPr>
          <p:spPr>
            <a:xfrm>
              <a:off x="9663838" y="6166435"/>
              <a:ext cx="363110" cy="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AEDE4EBD-9650-8C91-96E8-502BC4FF088E}"/>
              </a:ext>
            </a:extLst>
          </p:cNvPr>
          <p:cNvSpPr txBox="1"/>
          <p:nvPr/>
        </p:nvSpPr>
        <p:spPr>
          <a:xfrm>
            <a:off x="4270524" y="3674124"/>
            <a:ext cx="1104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Search for path</a:t>
            </a:r>
            <a:endParaRPr lang="en-IL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29D54F-980C-86B0-848A-C6C112FD54CB}"/>
              </a:ext>
            </a:extLst>
          </p:cNvPr>
          <p:cNvSpPr txBox="1"/>
          <p:nvPr/>
        </p:nvSpPr>
        <p:spPr>
          <a:xfrm>
            <a:off x="7555535" y="3676466"/>
            <a:ext cx="1594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Optimization of  all continuous variables 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8103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C5235D-7AEA-EBDA-E2E2-DD506EB4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err="1">
                <a:latin typeface="+mn-lt"/>
              </a:rPr>
              <a:t>ScottyActivity</a:t>
            </a:r>
            <a:r>
              <a:rPr lang="en-US">
                <a:latin typeface="+mn-lt"/>
              </a:rPr>
              <a:t> planner</a:t>
            </a:r>
            <a:endParaRPr lang="he-IL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8F9D03BC-5434-917A-96A8-999190A886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20919" cy="1603375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/>
                  <a:t>Scotty searches (heuristically,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𝐸𝐻𝐶</m:t>
                    </m:r>
                  </m:oMath>
                </a14:m>
                <a:r>
                  <a:rPr lang="en-US"/>
                  <a:t>) in the discrete events tree. </a:t>
                </a:r>
              </a:p>
              <a:p>
                <a:pPr algn="l" rtl="0"/>
                <a:r>
                  <a:rPr lang="en-US"/>
                  <a:t>Scotty solves SOCP optimization problem </a:t>
                </a:r>
                <a:r>
                  <a:rPr lang="en-US">
                    <a:solidFill>
                      <a:srgbClr val="FF0000"/>
                    </a:solidFill>
                  </a:rPr>
                  <a:t>after every step </a:t>
                </a:r>
                <a:r>
                  <a:rPr lang="en-US"/>
                  <a:t>in the search.</a:t>
                </a:r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8F9D03BC-5434-917A-96A8-999190A88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20919" cy="1603375"/>
              </a:xfrm>
              <a:blipFill>
                <a:blip r:embed="rId2"/>
                <a:stretch>
                  <a:fillRect l="-932" t="-6061" r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תמונה 3">
            <a:extLst>
              <a:ext uri="{FF2B5EF4-FFF2-40B4-BE49-F238E27FC236}">
                <a16:creationId xmlns:a16="http://schemas.microsoft.com/office/drawing/2014/main" id="{6ACF55A4-BC55-A847-E1C2-7F6D97F6F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1" y="0"/>
            <a:ext cx="2981085" cy="66692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1F44D37-9E6A-61E1-0685-9A51A5D41DC6}"/>
              </a:ext>
            </a:extLst>
          </p:cNvPr>
          <p:cNvGrpSpPr/>
          <p:nvPr/>
        </p:nvGrpSpPr>
        <p:grpSpPr>
          <a:xfrm>
            <a:off x="1499281" y="4112775"/>
            <a:ext cx="8852932" cy="1010526"/>
            <a:chOff x="1139686" y="4565394"/>
            <a:chExt cx="8852932" cy="1010526"/>
          </a:xfrm>
        </p:grpSpPr>
        <p:sp>
          <p:nvSpPr>
            <p:cNvPr id="9" name="תיבת טקסט 8">
              <a:extLst>
                <a:ext uri="{FF2B5EF4-FFF2-40B4-BE49-F238E27FC236}">
                  <a16:creationId xmlns:a16="http://schemas.microsoft.com/office/drawing/2014/main" id="{7DA59AB8-CD05-19FD-4BE4-6FC2F1F11908}"/>
                </a:ext>
              </a:extLst>
            </p:cNvPr>
            <p:cNvSpPr txBox="1"/>
            <p:nvPr/>
          </p:nvSpPr>
          <p:spPr>
            <a:xfrm>
              <a:off x="5550415" y="4978755"/>
              <a:ext cx="165652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/>
                <a:t>Scotty</a:t>
              </a:r>
              <a:endParaRPr lang="he-IL" sz="3200"/>
            </a:p>
          </p:txBody>
        </p:sp>
        <p:sp>
          <p:nvSpPr>
            <p:cNvPr id="10" name="תיבת טקסט 9">
              <a:extLst>
                <a:ext uri="{FF2B5EF4-FFF2-40B4-BE49-F238E27FC236}">
                  <a16:creationId xmlns:a16="http://schemas.microsoft.com/office/drawing/2014/main" id="{D2A97508-365D-7364-B6BC-4FF559C94786}"/>
                </a:ext>
              </a:extLst>
            </p:cNvPr>
            <p:cNvSpPr txBox="1"/>
            <p:nvPr/>
          </p:nvSpPr>
          <p:spPr>
            <a:xfrm>
              <a:off x="1982373" y="4565394"/>
              <a:ext cx="189554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/>
                <a:t>PDDL files</a:t>
              </a:r>
              <a:endParaRPr lang="he-IL" sz="2400"/>
            </a:p>
          </p:txBody>
        </p:sp>
        <p:sp>
          <p:nvSpPr>
            <p:cNvPr id="11" name="תיבת טקסט 10">
              <a:extLst>
                <a:ext uri="{FF2B5EF4-FFF2-40B4-BE49-F238E27FC236}">
                  <a16:creationId xmlns:a16="http://schemas.microsoft.com/office/drawing/2014/main" id="{40D88D87-8A4B-E7C8-861A-68026EADD13A}"/>
                </a:ext>
              </a:extLst>
            </p:cNvPr>
            <p:cNvSpPr txBox="1"/>
            <p:nvPr/>
          </p:nvSpPr>
          <p:spPr>
            <a:xfrm>
              <a:off x="8336096" y="4578646"/>
              <a:ext cx="16565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/>
                <a:t>Plan</a:t>
              </a:r>
              <a:endParaRPr lang="he-IL" sz="2000"/>
            </a:p>
          </p:txBody>
        </p:sp>
        <p:sp>
          <p:nvSpPr>
            <p:cNvPr id="12" name="תיבת טקסט 11">
              <a:extLst>
                <a:ext uri="{FF2B5EF4-FFF2-40B4-BE49-F238E27FC236}">
                  <a16:creationId xmlns:a16="http://schemas.microsoft.com/office/drawing/2014/main" id="{E8CD446D-6D84-5ADC-871E-37F3FAB0FF6F}"/>
                </a:ext>
              </a:extLst>
            </p:cNvPr>
            <p:cNvSpPr txBox="1"/>
            <p:nvPr/>
          </p:nvSpPr>
          <p:spPr>
            <a:xfrm>
              <a:off x="1139686" y="4991145"/>
              <a:ext cx="358091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/>
                <a:t>Problem &amp; Domain</a:t>
              </a:r>
              <a:endParaRPr lang="he-IL" sz="3200"/>
            </a:p>
          </p:txBody>
        </p:sp>
        <p:sp>
          <p:nvSpPr>
            <p:cNvPr id="13" name="תיבת טקסט 12">
              <a:extLst>
                <a:ext uri="{FF2B5EF4-FFF2-40B4-BE49-F238E27FC236}">
                  <a16:creationId xmlns:a16="http://schemas.microsoft.com/office/drawing/2014/main" id="{A87EEE77-FF75-CED8-4F6B-C01D0B75A6EC}"/>
                </a:ext>
              </a:extLst>
            </p:cNvPr>
            <p:cNvSpPr txBox="1"/>
            <p:nvPr/>
          </p:nvSpPr>
          <p:spPr>
            <a:xfrm>
              <a:off x="8336096" y="4977893"/>
              <a:ext cx="165652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/>
                <a:t>Json file</a:t>
              </a:r>
              <a:endParaRPr lang="he-IL" sz="3200"/>
            </a:p>
          </p:txBody>
        </p:sp>
        <p:sp>
          <p:nvSpPr>
            <p:cNvPr id="14" name="חץ: ימינה 13">
              <a:extLst>
                <a:ext uri="{FF2B5EF4-FFF2-40B4-BE49-F238E27FC236}">
                  <a16:creationId xmlns:a16="http://schemas.microsoft.com/office/drawing/2014/main" id="{F9E47A16-28B6-C10B-E2DB-378D97DBB655}"/>
                </a:ext>
              </a:extLst>
            </p:cNvPr>
            <p:cNvSpPr/>
            <p:nvPr/>
          </p:nvSpPr>
          <p:spPr>
            <a:xfrm>
              <a:off x="4766293" y="5112967"/>
              <a:ext cx="848139" cy="316350"/>
            </a:xfrm>
            <a:prstGeom prst="rightArrow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חץ: ימינה 14">
              <a:extLst>
                <a:ext uri="{FF2B5EF4-FFF2-40B4-BE49-F238E27FC236}">
                  <a16:creationId xmlns:a16="http://schemas.microsoft.com/office/drawing/2014/main" id="{1BFCE4BB-48C4-1A59-DA5A-0E998B662354}"/>
                </a:ext>
              </a:extLst>
            </p:cNvPr>
            <p:cNvSpPr/>
            <p:nvPr/>
          </p:nvSpPr>
          <p:spPr>
            <a:xfrm>
              <a:off x="7069338" y="5125357"/>
              <a:ext cx="848139" cy="316350"/>
            </a:xfrm>
            <a:prstGeom prst="rightArrow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4DA76613-DBE0-578C-874A-6E457CDC6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99154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C5235D-7AEA-EBDA-E2E2-DD506EB4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>
                <a:latin typeface="+mn-lt"/>
              </a:rPr>
              <a:t>route planning</a:t>
            </a:r>
            <a:endParaRPr lang="he-IL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8F9D03BC-5434-917A-96A8-999190A886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064427"/>
              </a:xfrm>
            </p:spPr>
            <p:txBody>
              <a:bodyPr/>
              <a:lstStyle/>
              <a:p>
                <a:pPr algn="l" rtl="0"/>
                <a:r>
                  <a:rPr lang="en-US"/>
                  <a:t>The JSON file contains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/>
                  <a:t> for each action for each drone.</a:t>
                </a:r>
              </a:p>
              <a:p>
                <a:pPr algn="l" rtl="0"/>
                <a:r>
                  <a:rPr lang="en-US"/>
                  <a:t>We want to consider acceleration and deceleration.</a:t>
                </a:r>
              </a:p>
            </p:txBody>
          </p:sp>
        </mc:Choice>
        <mc:Fallback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8F9D03BC-5434-917A-96A8-999190A88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064427"/>
              </a:xfrm>
              <a:blipFill>
                <a:blip r:embed="rId3"/>
                <a:stretch>
                  <a:fillRect l="-1043" t="-258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תמונה 3">
            <a:extLst>
              <a:ext uri="{FF2B5EF4-FFF2-40B4-BE49-F238E27FC236}">
                <a16:creationId xmlns:a16="http://schemas.microsoft.com/office/drawing/2014/main" id="{6ACF55A4-BC55-A847-E1C2-7F6D97F6F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1" y="0"/>
            <a:ext cx="2981085" cy="666927"/>
          </a:xfrm>
          <a:prstGeom prst="rect">
            <a:avLst/>
          </a:prstGeom>
        </p:spPr>
      </p:pic>
      <p:sp>
        <p:nvSpPr>
          <p:cNvPr id="41" name="תיבת טקסט 40">
            <a:extLst>
              <a:ext uri="{FF2B5EF4-FFF2-40B4-BE49-F238E27FC236}">
                <a16:creationId xmlns:a16="http://schemas.microsoft.com/office/drawing/2014/main" id="{9BE77FD3-F099-621C-C220-F08AA24CB12B}"/>
              </a:ext>
            </a:extLst>
          </p:cNvPr>
          <p:cNvSpPr txBox="1"/>
          <p:nvPr/>
        </p:nvSpPr>
        <p:spPr>
          <a:xfrm>
            <a:off x="275559" y="4645544"/>
            <a:ext cx="581387" cy="30121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err="1"/>
              <a:t>Vstart</a:t>
            </a:r>
            <a:endParaRPr lang="he-IL" sz="1400"/>
          </a:p>
        </p:txBody>
      </p:sp>
      <p:cxnSp>
        <p:nvCxnSpPr>
          <p:cNvPr id="42" name="מחבר ישר 41">
            <a:extLst>
              <a:ext uri="{FF2B5EF4-FFF2-40B4-BE49-F238E27FC236}">
                <a16:creationId xmlns:a16="http://schemas.microsoft.com/office/drawing/2014/main" id="{B4A0AA8E-1E2D-35EE-E511-889DD79BB13C}"/>
              </a:ext>
            </a:extLst>
          </p:cNvPr>
          <p:cNvCxnSpPr>
            <a:cxnSpLocks/>
          </p:cNvCxnSpPr>
          <p:nvPr/>
        </p:nvCxnSpPr>
        <p:spPr>
          <a:xfrm>
            <a:off x="989072" y="3031520"/>
            <a:ext cx="0" cy="264305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מחבר ישר 42">
            <a:extLst>
              <a:ext uri="{FF2B5EF4-FFF2-40B4-BE49-F238E27FC236}">
                <a16:creationId xmlns:a16="http://schemas.microsoft.com/office/drawing/2014/main" id="{013A07E5-60B5-2DCA-3314-1AA09766E768}"/>
              </a:ext>
            </a:extLst>
          </p:cNvPr>
          <p:cNvCxnSpPr>
            <a:cxnSpLocks/>
          </p:cNvCxnSpPr>
          <p:nvPr/>
        </p:nvCxnSpPr>
        <p:spPr>
          <a:xfrm flipH="1" flipV="1">
            <a:off x="980803" y="5675607"/>
            <a:ext cx="9322178" cy="49798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תיבת טקסט 43">
            <a:extLst>
              <a:ext uri="{FF2B5EF4-FFF2-40B4-BE49-F238E27FC236}">
                <a16:creationId xmlns:a16="http://schemas.microsoft.com/office/drawing/2014/main" id="{E1C321E0-95B5-E248-1774-9EAAFF4C7002}"/>
              </a:ext>
            </a:extLst>
          </p:cNvPr>
          <p:cNvSpPr txBox="1"/>
          <p:nvPr/>
        </p:nvSpPr>
        <p:spPr>
          <a:xfrm>
            <a:off x="586111" y="3470980"/>
            <a:ext cx="270834" cy="30121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/>
              <a:t>V</a:t>
            </a:r>
            <a:endParaRPr lang="he-IL" sz="1400"/>
          </a:p>
        </p:txBody>
      </p:sp>
      <p:cxnSp>
        <p:nvCxnSpPr>
          <p:cNvPr id="45" name="מחבר ישר 44">
            <a:extLst>
              <a:ext uri="{FF2B5EF4-FFF2-40B4-BE49-F238E27FC236}">
                <a16:creationId xmlns:a16="http://schemas.microsoft.com/office/drawing/2014/main" id="{B1AD983D-D0D7-1C54-04D9-F335F271F559}"/>
              </a:ext>
            </a:extLst>
          </p:cNvPr>
          <p:cNvCxnSpPr>
            <a:cxnSpLocks/>
          </p:cNvCxnSpPr>
          <p:nvPr/>
        </p:nvCxnSpPr>
        <p:spPr>
          <a:xfrm flipV="1">
            <a:off x="988329" y="3651709"/>
            <a:ext cx="1130410" cy="115506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מחבר ישר 45">
            <a:extLst>
              <a:ext uri="{FF2B5EF4-FFF2-40B4-BE49-F238E27FC236}">
                <a16:creationId xmlns:a16="http://schemas.microsoft.com/office/drawing/2014/main" id="{4B55D35E-E14B-7D8A-6085-BFD62DA55E91}"/>
              </a:ext>
            </a:extLst>
          </p:cNvPr>
          <p:cNvCxnSpPr/>
          <p:nvPr/>
        </p:nvCxnSpPr>
        <p:spPr>
          <a:xfrm>
            <a:off x="2118740" y="3651709"/>
            <a:ext cx="3430516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מחבר ישר 46">
            <a:extLst>
              <a:ext uri="{FF2B5EF4-FFF2-40B4-BE49-F238E27FC236}">
                <a16:creationId xmlns:a16="http://schemas.microsoft.com/office/drawing/2014/main" id="{053DA9A2-6A3C-BF63-D4E5-28191052E365}"/>
              </a:ext>
            </a:extLst>
          </p:cNvPr>
          <p:cNvCxnSpPr>
            <a:cxnSpLocks/>
          </p:cNvCxnSpPr>
          <p:nvPr/>
        </p:nvCxnSpPr>
        <p:spPr>
          <a:xfrm>
            <a:off x="5549256" y="3657417"/>
            <a:ext cx="582969" cy="61474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תיבת טקסט 47">
            <a:extLst>
              <a:ext uri="{FF2B5EF4-FFF2-40B4-BE49-F238E27FC236}">
                <a16:creationId xmlns:a16="http://schemas.microsoft.com/office/drawing/2014/main" id="{9723D5D4-1472-2C87-D16B-F4E3CC0CF32C}"/>
              </a:ext>
            </a:extLst>
          </p:cNvPr>
          <p:cNvSpPr txBox="1"/>
          <p:nvPr/>
        </p:nvSpPr>
        <p:spPr>
          <a:xfrm>
            <a:off x="331540" y="4058261"/>
            <a:ext cx="525405" cy="30121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/>
              <a:t>Vend</a:t>
            </a:r>
            <a:endParaRPr lang="he-IL" sz="1400"/>
          </a:p>
        </p:txBody>
      </p:sp>
      <p:cxnSp>
        <p:nvCxnSpPr>
          <p:cNvPr id="49" name="מחבר ישר 48">
            <a:extLst>
              <a:ext uri="{FF2B5EF4-FFF2-40B4-BE49-F238E27FC236}">
                <a16:creationId xmlns:a16="http://schemas.microsoft.com/office/drawing/2014/main" id="{F8AF26A1-5D0E-5108-FD32-04C246A01677}"/>
              </a:ext>
            </a:extLst>
          </p:cNvPr>
          <p:cNvCxnSpPr>
            <a:cxnSpLocks/>
          </p:cNvCxnSpPr>
          <p:nvPr/>
        </p:nvCxnSpPr>
        <p:spPr>
          <a:xfrm>
            <a:off x="988329" y="3643186"/>
            <a:ext cx="1448061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מחבר ישר 49">
            <a:extLst>
              <a:ext uri="{FF2B5EF4-FFF2-40B4-BE49-F238E27FC236}">
                <a16:creationId xmlns:a16="http://schemas.microsoft.com/office/drawing/2014/main" id="{4C33D438-A554-9A2F-D009-C1585AB2A474}"/>
              </a:ext>
            </a:extLst>
          </p:cNvPr>
          <p:cNvCxnSpPr>
            <a:cxnSpLocks/>
          </p:cNvCxnSpPr>
          <p:nvPr/>
        </p:nvCxnSpPr>
        <p:spPr>
          <a:xfrm>
            <a:off x="988329" y="4251242"/>
            <a:ext cx="5112440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תיבת טקסט 51">
            <a:extLst>
              <a:ext uri="{FF2B5EF4-FFF2-40B4-BE49-F238E27FC236}">
                <a16:creationId xmlns:a16="http://schemas.microsoft.com/office/drawing/2014/main" id="{4551C8BD-B8C8-5E2A-55DE-9433F24C6E5A}"/>
              </a:ext>
            </a:extLst>
          </p:cNvPr>
          <p:cNvSpPr txBox="1"/>
          <p:nvPr/>
        </p:nvSpPr>
        <p:spPr>
          <a:xfrm>
            <a:off x="100909" y="2919979"/>
            <a:ext cx="720370" cy="30121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/>
              <a:t>Velocity</a:t>
            </a:r>
            <a:endParaRPr lang="he-IL" sz="1400"/>
          </a:p>
        </p:txBody>
      </p:sp>
      <p:sp>
        <p:nvSpPr>
          <p:cNvPr id="53" name="תיבת טקסט 52">
            <a:extLst>
              <a:ext uri="{FF2B5EF4-FFF2-40B4-BE49-F238E27FC236}">
                <a16:creationId xmlns:a16="http://schemas.microsoft.com/office/drawing/2014/main" id="{327B01B5-B505-911D-6630-4558F9AB8C02}"/>
              </a:ext>
            </a:extLst>
          </p:cNvPr>
          <p:cNvSpPr txBox="1"/>
          <p:nvPr/>
        </p:nvSpPr>
        <p:spPr>
          <a:xfrm>
            <a:off x="10047146" y="5828870"/>
            <a:ext cx="515673" cy="30121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/>
              <a:t>Time</a:t>
            </a:r>
            <a:endParaRPr lang="he-IL" sz="1400"/>
          </a:p>
        </p:txBody>
      </p:sp>
      <p:sp>
        <p:nvSpPr>
          <p:cNvPr id="54" name="תיבת טקסט 53">
            <a:extLst>
              <a:ext uri="{FF2B5EF4-FFF2-40B4-BE49-F238E27FC236}">
                <a16:creationId xmlns:a16="http://schemas.microsoft.com/office/drawing/2014/main" id="{85CC8D7C-B5E0-3D03-389C-31A9A6D434F8}"/>
              </a:ext>
            </a:extLst>
          </p:cNvPr>
          <p:cNvSpPr txBox="1"/>
          <p:nvPr/>
        </p:nvSpPr>
        <p:spPr>
          <a:xfrm>
            <a:off x="862720" y="4885786"/>
            <a:ext cx="1143170" cy="31544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/>
              <a:t>Acceleration</a:t>
            </a:r>
            <a:endParaRPr lang="he-IL" sz="1200"/>
          </a:p>
        </p:txBody>
      </p:sp>
      <p:cxnSp>
        <p:nvCxnSpPr>
          <p:cNvPr id="55" name="מחבר ישר 54">
            <a:extLst>
              <a:ext uri="{FF2B5EF4-FFF2-40B4-BE49-F238E27FC236}">
                <a16:creationId xmlns:a16="http://schemas.microsoft.com/office/drawing/2014/main" id="{C13A25FE-E0A3-02F9-60AD-AB8E9539E672}"/>
              </a:ext>
            </a:extLst>
          </p:cNvPr>
          <p:cNvCxnSpPr>
            <a:cxnSpLocks/>
          </p:cNvCxnSpPr>
          <p:nvPr/>
        </p:nvCxnSpPr>
        <p:spPr>
          <a:xfrm>
            <a:off x="988329" y="3983010"/>
            <a:ext cx="1" cy="1691561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מחבר ישר 55">
            <a:extLst>
              <a:ext uri="{FF2B5EF4-FFF2-40B4-BE49-F238E27FC236}">
                <a16:creationId xmlns:a16="http://schemas.microsoft.com/office/drawing/2014/main" id="{1BBBCA79-E3FC-D636-3D75-B3ECDB7F3D23}"/>
              </a:ext>
            </a:extLst>
          </p:cNvPr>
          <p:cNvCxnSpPr>
            <a:cxnSpLocks/>
          </p:cNvCxnSpPr>
          <p:nvPr/>
        </p:nvCxnSpPr>
        <p:spPr>
          <a:xfrm>
            <a:off x="2107183" y="3651708"/>
            <a:ext cx="0" cy="2022862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מחבר ישר 56">
            <a:extLst>
              <a:ext uri="{FF2B5EF4-FFF2-40B4-BE49-F238E27FC236}">
                <a16:creationId xmlns:a16="http://schemas.microsoft.com/office/drawing/2014/main" id="{8388610E-BFFC-3E4E-8250-C399419DD1EB}"/>
              </a:ext>
            </a:extLst>
          </p:cNvPr>
          <p:cNvCxnSpPr>
            <a:cxnSpLocks/>
          </p:cNvCxnSpPr>
          <p:nvPr/>
        </p:nvCxnSpPr>
        <p:spPr>
          <a:xfrm flipV="1">
            <a:off x="5540276" y="3722025"/>
            <a:ext cx="0" cy="1952544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מחבר ישר 57">
            <a:extLst>
              <a:ext uri="{FF2B5EF4-FFF2-40B4-BE49-F238E27FC236}">
                <a16:creationId xmlns:a16="http://schemas.microsoft.com/office/drawing/2014/main" id="{39DC8AFA-533E-ACC8-D993-A540804CB86D}"/>
              </a:ext>
            </a:extLst>
          </p:cNvPr>
          <p:cNvCxnSpPr>
            <a:cxnSpLocks/>
          </p:cNvCxnSpPr>
          <p:nvPr/>
        </p:nvCxnSpPr>
        <p:spPr>
          <a:xfrm flipV="1">
            <a:off x="6100769" y="3982790"/>
            <a:ext cx="31456" cy="1705361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תיבת טקסט 58">
            <a:extLst>
              <a:ext uri="{FF2B5EF4-FFF2-40B4-BE49-F238E27FC236}">
                <a16:creationId xmlns:a16="http://schemas.microsoft.com/office/drawing/2014/main" id="{81A86281-5C7D-EBC3-A391-7C0EA61246B9}"/>
              </a:ext>
            </a:extLst>
          </p:cNvPr>
          <p:cNvSpPr txBox="1"/>
          <p:nvPr/>
        </p:nvSpPr>
        <p:spPr>
          <a:xfrm>
            <a:off x="5282972" y="5010425"/>
            <a:ext cx="1162146" cy="31544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/>
              <a:t>Deceleration</a:t>
            </a:r>
            <a:endParaRPr lang="he-IL" sz="1200"/>
          </a:p>
        </p:txBody>
      </p:sp>
      <p:sp>
        <p:nvSpPr>
          <p:cNvPr id="35" name="סוגר מסולסל ימני 34">
            <a:extLst>
              <a:ext uri="{FF2B5EF4-FFF2-40B4-BE49-F238E27FC236}">
                <a16:creationId xmlns:a16="http://schemas.microsoft.com/office/drawing/2014/main" id="{6FCED9DB-3C20-ACF9-1990-A18969D8AF27}"/>
              </a:ext>
            </a:extLst>
          </p:cNvPr>
          <p:cNvSpPr/>
          <p:nvPr/>
        </p:nvSpPr>
        <p:spPr>
          <a:xfrm rot="5400000">
            <a:off x="1444467" y="5264433"/>
            <a:ext cx="187492" cy="1137935"/>
          </a:xfrm>
          <a:prstGeom prst="rightBrace">
            <a:avLst>
              <a:gd name="adj1" fmla="val 78048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סוגר מסולסל ימני 35">
            <a:extLst>
              <a:ext uri="{FF2B5EF4-FFF2-40B4-BE49-F238E27FC236}">
                <a16:creationId xmlns:a16="http://schemas.microsoft.com/office/drawing/2014/main" id="{0AE41C7D-A36B-B5D4-7C33-9565A4B90E7E}"/>
              </a:ext>
            </a:extLst>
          </p:cNvPr>
          <p:cNvSpPr/>
          <p:nvPr/>
        </p:nvSpPr>
        <p:spPr>
          <a:xfrm rot="5400000">
            <a:off x="5743435" y="5548625"/>
            <a:ext cx="187483" cy="560490"/>
          </a:xfrm>
          <a:prstGeom prst="rightBrace">
            <a:avLst>
              <a:gd name="adj1" fmla="val 78048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סוגר מסולסל ימני 36">
            <a:extLst>
              <a:ext uri="{FF2B5EF4-FFF2-40B4-BE49-F238E27FC236}">
                <a16:creationId xmlns:a16="http://schemas.microsoft.com/office/drawing/2014/main" id="{375AF59B-53C3-C08F-5F45-89CAB8CFACDB}"/>
              </a:ext>
            </a:extLst>
          </p:cNvPr>
          <p:cNvSpPr/>
          <p:nvPr/>
        </p:nvSpPr>
        <p:spPr>
          <a:xfrm rot="5400000">
            <a:off x="3744708" y="4131582"/>
            <a:ext cx="195713" cy="3395421"/>
          </a:xfrm>
          <a:prstGeom prst="rightBrace">
            <a:avLst>
              <a:gd name="adj1" fmla="val 78048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תיבת טקסט 37">
            <a:extLst>
              <a:ext uri="{FF2B5EF4-FFF2-40B4-BE49-F238E27FC236}">
                <a16:creationId xmlns:a16="http://schemas.microsoft.com/office/drawing/2014/main" id="{7852CDDE-9846-02F7-C348-B3932FE7CBE6}"/>
              </a:ext>
            </a:extLst>
          </p:cNvPr>
          <p:cNvSpPr txBox="1"/>
          <p:nvPr/>
        </p:nvSpPr>
        <p:spPr>
          <a:xfrm>
            <a:off x="1322620" y="5922611"/>
            <a:ext cx="431184" cy="3504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/>
              <a:t>T1</a:t>
            </a:r>
            <a:endParaRPr lang="he-IL" sz="1400"/>
          </a:p>
        </p:txBody>
      </p:sp>
      <p:sp>
        <p:nvSpPr>
          <p:cNvPr id="39" name="תיבת טקסט 38">
            <a:extLst>
              <a:ext uri="{FF2B5EF4-FFF2-40B4-BE49-F238E27FC236}">
                <a16:creationId xmlns:a16="http://schemas.microsoft.com/office/drawing/2014/main" id="{1F70C0D0-7709-F037-9986-1B3B28522D0E}"/>
              </a:ext>
            </a:extLst>
          </p:cNvPr>
          <p:cNvSpPr txBox="1"/>
          <p:nvPr/>
        </p:nvSpPr>
        <p:spPr>
          <a:xfrm>
            <a:off x="3693955" y="5900207"/>
            <a:ext cx="364201" cy="2935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/>
              <a:t>T2</a:t>
            </a:r>
            <a:endParaRPr lang="he-IL" sz="1400"/>
          </a:p>
        </p:txBody>
      </p:sp>
      <p:sp>
        <p:nvSpPr>
          <p:cNvPr id="40" name="תיבת טקסט 39">
            <a:extLst>
              <a:ext uri="{FF2B5EF4-FFF2-40B4-BE49-F238E27FC236}">
                <a16:creationId xmlns:a16="http://schemas.microsoft.com/office/drawing/2014/main" id="{B9138635-B93A-54B3-A920-2E9DB2340D57}"/>
              </a:ext>
            </a:extLst>
          </p:cNvPr>
          <p:cNvSpPr txBox="1"/>
          <p:nvPr/>
        </p:nvSpPr>
        <p:spPr>
          <a:xfrm>
            <a:off x="5688566" y="5900205"/>
            <a:ext cx="364201" cy="2935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/>
              <a:t>T3</a:t>
            </a:r>
            <a:endParaRPr lang="he-IL" sz="1400"/>
          </a:p>
        </p:txBody>
      </p:sp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78A7CF24-42DA-61E0-E981-5298A4CFD216}"/>
              </a:ext>
            </a:extLst>
          </p:cNvPr>
          <p:cNvCxnSpPr>
            <a:cxnSpLocks/>
          </p:cNvCxnSpPr>
          <p:nvPr/>
        </p:nvCxnSpPr>
        <p:spPr>
          <a:xfrm>
            <a:off x="6132225" y="4274929"/>
            <a:ext cx="472905" cy="49868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D192A5EA-FFC7-C544-325C-05630B852A6A}"/>
              </a:ext>
            </a:extLst>
          </p:cNvPr>
          <p:cNvCxnSpPr>
            <a:cxnSpLocks/>
          </p:cNvCxnSpPr>
          <p:nvPr/>
        </p:nvCxnSpPr>
        <p:spPr>
          <a:xfrm flipV="1">
            <a:off x="9090561" y="4473449"/>
            <a:ext cx="276424" cy="28901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סוגר מסולסל ימני 13">
            <a:extLst>
              <a:ext uri="{FF2B5EF4-FFF2-40B4-BE49-F238E27FC236}">
                <a16:creationId xmlns:a16="http://schemas.microsoft.com/office/drawing/2014/main" id="{E2A3AD7E-E142-4E28-BBF9-A0658002E87A}"/>
              </a:ext>
            </a:extLst>
          </p:cNvPr>
          <p:cNvSpPr/>
          <p:nvPr/>
        </p:nvSpPr>
        <p:spPr>
          <a:xfrm rot="5400000">
            <a:off x="3436799" y="3808700"/>
            <a:ext cx="207974" cy="5119965"/>
          </a:xfrm>
          <a:prstGeom prst="rightBrace">
            <a:avLst>
              <a:gd name="adj1" fmla="val 78048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סוגר מסולסל ימני 14">
            <a:extLst>
              <a:ext uri="{FF2B5EF4-FFF2-40B4-BE49-F238E27FC236}">
                <a16:creationId xmlns:a16="http://schemas.microsoft.com/office/drawing/2014/main" id="{80CC0934-24B7-E518-EBF1-FE48844FA1C0}"/>
              </a:ext>
            </a:extLst>
          </p:cNvPr>
          <p:cNvSpPr/>
          <p:nvPr/>
        </p:nvSpPr>
        <p:spPr>
          <a:xfrm rot="5400000">
            <a:off x="7663264" y="4776087"/>
            <a:ext cx="207976" cy="3199465"/>
          </a:xfrm>
          <a:prstGeom prst="rightBrace">
            <a:avLst>
              <a:gd name="adj1" fmla="val 78048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BE206AAF-6915-D676-59BA-207635F1E940}"/>
              </a:ext>
            </a:extLst>
          </p:cNvPr>
          <p:cNvSpPr txBox="1"/>
          <p:nvPr/>
        </p:nvSpPr>
        <p:spPr>
          <a:xfrm>
            <a:off x="3147088" y="6460408"/>
            <a:ext cx="78739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/>
              <a:t>Action 1</a:t>
            </a:r>
            <a:endParaRPr lang="he-IL" sz="1400"/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AF2ABD13-96D8-3B3A-28DA-40F3CAD0CB59}"/>
              </a:ext>
            </a:extLst>
          </p:cNvPr>
          <p:cNvSpPr txBox="1"/>
          <p:nvPr/>
        </p:nvSpPr>
        <p:spPr>
          <a:xfrm>
            <a:off x="7575770" y="6472670"/>
            <a:ext cx="78739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/>
              <a:t>Action 2</a:t>
            </a:r>
            <a:endParaRPr lang="he-IL" sz="1400"/>
          </a:p>
        </p:txBody>
      </p:sp>
      <p:cxnSp>
        <p:nvCxnSpPr>
          <p:cNvPr id="18" name="מחבר ישר 17">
            <a:extLst>
              <a:ext uri="{FF2B5EF4-FFF2-40B4-BE49-F238E27FC236}">
                <a16:creationId xmlns:a16="http://schemas.microsoft.com/office/drawing/2014/main" id="{81107836-8835-7643-0168-77C2FC6CE5A1}"/>
              </a:ext>
            </a:extLst>
          </p:cNvPr>
          <p:cNvCxnSpPr>
            <a:cxnSpLocks/>
          </p:cNvCxnSpPr>
          <p:nvPr/>
        </p:nvCxnSpPr>
        <p:spPr>
          <a:xfrm flipV="1">
            <a:off x="9366985" y="4631611"/>
            <a:ext cx="0" cy="1071392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BB09D393-EF1C-E715-E679-82B75B218EEA}"/>
              </a:ext>
            </a:extLst>
          </p:cNvPr>
          <p:cNvCxnSpPr>
            <a:cxnSpLocks/>
          </p:cNvCxnSpPr>
          <p:nvPr/>
        </p:nvCxnSpPr>
        <p:spPr>
          <a:xfrm>
            <a:off x="988329" y="3982790"/>
            <a:ext cx="514389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מחבר ישר 21">
            <a:extLst>
              <a:ext uri="{FF2B5EF4-FFF2-40B4-BE49-F238E27FC236}">
                <a16:creationId xmlns:a16="http://schemas.microsoft.com/office/drawing/2014/main" id="{B39C1981-4CD3-E3B7-E52D-7FDD2C7E3299}"/>
              </a:ext>
            </a:extLst>
          </p:cNvPr>
          <p:cNvCxnSpPr>
            <a:cxnSpLocks/>
          </p:cNvCxnSpPr>
          <p:nvPr/>
        </p:nvCxnSpPr>
        <p:spPr>
          <a:xfrm>
            <a:off x="6109748" y="4631611"/>
            <a:ext cx="325723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68EBED7F-8297-D570-A1C8-5757A91B1ABE}"/>
              </a:ext>
            </a:extLst>
          </p:cNvPr>
          <p:cNvSpPr txBox="1"/>
          <p:nvPr/>
        </p:nvSpPr>
        <p:spPr>
          <a:xfrm>
            <a:off x="9627008" y="3031520"/>
            <a:ext cx="1756378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/>
              <a:t>Scotty’s output</a:t>
            </a:r>
          </a:p>
        </p:txBody>
      </p:sp>
      <p:cxnSp>
        <p:nvCxnSpPr>
          <p:cNvPr id="26" name="מחבר ישר 25">
            <a:extLst>
              <a:ext uri="{FF2B5EF4-FFF2-40B4-BE49-F238E27FC236}">
                <a16:creationId xmlns:a16="http://schemas.microsoft.com/office/drawing/2014/main" id="{55992A09-B109-D959-2F95-6FB0A68B716A}"/>
              </a:ext>
            </a:extLst>
          </p:cNvPr>
          <p:cNvCxnSpPr>
            <a:cxnSpLocks/>
          </p:cNvCxnSpPr>
          <p:nvPr/>
        </p:nvCxnSpPr>
        <p:spPr>
          <a:xfrm flipV="1">
            <a:off x="8934115" y="3221195"/>
            <a:ext cx="635086" cy="635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מחבר ישר 29">
            <a:extLst>
              <a:ext uri="{FF2B5EF4-FFF2-40B4-BE49-F238E27FC236}">
                <a16:creationId xmlns:a16="http://schemas.microsoft.com/office/drawing/2014/main" id="{A1A215A2-CFC9-7776-8420-4C3A8647C509}"/>
              </a:ext>
            </a:extLst>
          </p:cNvPr>
          <p:cNvCxnSpPr>
            <a:cxnSpLocks/>
          </p:cNvCxnSpPr>
          <p:nvPr/>
        </p:nvCxnSpPr>
        <p:spPr>
          <a:xfrm flipV="1">
            <a:off x="8953592" y="3515445"/>
            <a:ext cx="635086" cy="635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תיבת טקסט 61">
            <a:extLst>
              <a:ext uri="{FF2B5EF4-FFF2-40B4-BE49-F238E27FC236}">
                <a16:creationId xmlns:a16="http://schemas.microsoft.com/office/drawing/2014/main" id="{608AA884-57C1-1BB5-6AF1-4A24DF5E5FC5}"/>
              </a:ext>
            </a:extLst>
          </p:cNvPr>
          <p:cNvSpPr txBox="1"/>
          <p:nvPr/>
        </p:nvSpPr>
        <p:spPr>
          <a:xfrm>
            <a:off x="9646485" y="3331350"/>
            <a:ext cx="1647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Wanted output</a:t>
            </a:r>
            <a:endParaRPr lang="he-IL" sz="1800"/>
          </a:p>
        </p:txBody>
      </p:sp>
      <p:cxnSp>
        <p:nvCxnSpPr>
          <p:cNvPr id="27" name="מחבר ישר 26">
            <a:extLst>
              <a:ext uri="{FF2B5EF4-FFF2-40B4-BE49-F238E27FC236}">
                <a16:creationId xmlns:a16="http://schemas.microsoft.com/office/drawing/2014/main" id="{DBD38974-FF62-470E-B375-9A286E2EFF91}"/>
              </a:ext>
            </a:extLst>
          </p:cNvPr>
          <p:cNvCxnSpPr>
            <a:cxnSpLocks/>
          </p:cNvCxnSpPr>
          <p:nvPr/>
        </p:nvCxnSpPr>
        <p:spPr>
          <a:xfrm>
            <a:off x="6605130" y="4762466"/>
            <a:ext cx="25097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מציין מיקום של מספר שקופית 30">
            <a:extLst>
              <a:ext uri="{FF2B5EF4-FFF2-40B4-BE49-F238E27FC236}">
                <a16:creationId xmlns:a16="http://schemas.microsoft.com/office/drawing/2014/main" id="{BD5B3238-22AA-164F-0ED2-D2F2C4693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0366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/>
      <p:bldP spid="48" grpId="0"/>
      <p:bldP spid="54" grpId="0"/>
      <p:bldP spid="59" grpId="0"/>
      <p:bldP spid="35" grpId="0" animBg="1"/>
      <p:bldP spid="36" grpId="0" animBg="1"/>
      <p:bldP spid="37" grpId="0" animBg="1"/>
      <p:bldP spid="38" grpId="0"/>
      <p:bldP spid="39" grpId="0"/>
      <p:bldP spid="40" grpId="0"/>
      <p:bldP spid="6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C5235D-7AEA-EBDA-E2E2-DD506EB4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>
                <a:latin typeface="+mn-lt"/>
              </a:rPr>
              <a:t>Physical feasibility test</a:t>
            </a:r>
            <a:endParaRPr lang="he-IL">
              <a:latin typeface="+mn-lt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ACF55A4-BC55-A847-E1C2-7F6D97F6F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1" y="0"/>
            <a:ext cx="2981085" cy="6669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תיבת טקסט 5">
                <a:extLst>
                  <a:ext uri="{FF2B5EF4-FFF2-40B4-BE49-F238E27FC236}">
                    <a16:creationId xmlns:a16="http://schemas.microsoft.com/office/drawing/2014/main" id="{1B7750B9-73F1-CE15-66C4-8041D3B61C4D}"/>
                  </a:ext>
                </a:extLst>
              </p:cNvPr>
              <p:cNvSpPr txBox="1"/>
              <p:nvPr/>
            </p:nvSpPr>
            <p:spPr>
              <a:xfrm>
                <a:off x="582681" y="1741912"/>
                <a:ext cx="6997148" cy="6278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he-IL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he-IL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he-I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e-IL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he-IL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he-IL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e-IL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he-IL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𝑠𝑡𝑎𝑟𝑡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he-IL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he-IL" i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he-I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he-IL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he-IL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he-I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e-IL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he-IL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he-IL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e-IL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he-IL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𝑒𝑛𝑑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he-IL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he-IL" i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he-I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he-IL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he-IL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he-IL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he-IL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he-IL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he-I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he-IL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he-IL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he-I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he-IL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/>
              </a:p>
            </p:txBody>
          </p:sp>
        </mc:Choice>
        <mc:Fallback>
          <p:sp>
            <p:nvSpPr>
              <p:cNvPr id="6" name="תיבת טקסט 5">
                <a:extLst>
                  <a:ext uri="{FF2B5EF4-FFF2-40B4-BE49-F238E27FC236}">
                    <a16:creationId xmlns:a16="http://schemas.microsoft.com/office/drawing/2014/main" id="{1B7750B9-73F1-CE15-66C4-8041D3B61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81" y="1741912"/>
                <a:ext cx="6997148" cy="627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E4CD705C-5FBF-2795-0617-00D5B72262DB}"/>
                  </a:ext>
                </a:extLst>
              </p:cNvPr>
              <p:cNvSpPr txBox="1"/>
              <p:nvPr/>
            </p:nvSpPr>
            <p:spPr>
              <a:xfrm>
                <a:off x="153289" y="2501758"/>
                <a:ext cx="5405060" cy="927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he-IL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d>
                      <m:r>
                        <a:rPr lang="he-IL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he-I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he-IL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he-I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e-IL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he-IL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he-IL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e-IL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he-IL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  <m:r>
                            <a:rPr lang="he-IL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he-IL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he-IL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𝑠𝑖𝑔𝑛</m:t>
                          </m:r>
                          <m:d>
                            <m:dPr>
                              <m:ctrlPr>
                                <a:rPr lang="he-I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e-IL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he-IL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he-IL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e-IL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he-IL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𝑠𝑡𝑎𝑟𝑡</m:t>
                                  </m:r>
                                </m:sub>
                              </m:sSub>
                            </m:e>
                          </m:d>
                          <m:r>
                            <a:rPr lang="he-IL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he-IL" i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he-IL"/>
              </a:p>
            </p:txBody>
          </p:sp>
        </mc:Choice>
        <mc:Fallback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E4CD705C-5FBF-2795-0617-00D5B72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89" y="2501758"/>
                <a:ext cx="5405060" cy="9272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תיבת טקסט 9">
                <a:extLst>
                  <a:ext uri="{FF2B5EF4-FFF2-40B4-BE49-F238E27FC236}">
                    <a16:creationId xmlns:a16="http://schemas.microsoft.com/office/drawing/2014/main" id="{BE4F65EB-B6C7-FD10-8489-1B5077BE1BB4}"/>
                  </a:ext>
                </a:extLst>
              </p:cNvPr>
              <p:cNvSpPr txBox="1"/>
              <p:nvPr/>
            </p:nvSpPr>
            <p:spPr>
              <a:xfrm>
                <a:off x="268702" y="3706613"/>
                <a:ext cx="21098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he-IL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he-IL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e-I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he-IL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he-IL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he-IL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he-IL"/>
              </a:p>
            </p:txBody>
          </p:sp>
        </mc:Choice>
        <mc:Fallback>
          <p:sp>
            <p:nvSpPr>
              <p:cNvPr id="10" name="תיבת טקסט 9">
                <a:extLst>
                  <a:ext uri="{FF2B5EF4-FFF2-40B4-BE49-F238E27FC236}">
                    <a16:creationId xmlns:a16="http://schemas.microsoft.com/office/drawing/2014/main" id="{BE4F65EB-B6C7-FD10-8489-1B5077BE1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02" y="3706613"/>
                <a:ext cx="21098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תיבת טקסט 11">
                <a:extLst>
                  <a:ext uri="{FF2B5EF4-FFF2-40B4-BE49-F238E27FC236}">
                    <a16:creationId xmlns:a16="http://schemas.microsoft.com/office/drawing/2014/main" id="{50987AD2-6561-77B6-FDFF-6134EBF46490}"/>
                  </a:ext>
                </a:extLst>
              </p:cNvPr>
              <p:cNvSpPr txBox="1"/>
              <p:nvPr/>
            </p:nvSpPr>
            <p:spPr>
              <a:xfrm>
                <a:off x="440634" y="4328764"/>
                <a:ext cx="4349210" cy="927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he-IL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he-IL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he-I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he-IL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he-I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e-IL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he-IL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p>
                        <m:e>
                          <m:r>
                            <a:rPr lang="he-I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he-IL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he-IL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he-IL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𝑠𝑖𝑔𝑛</m:t>
                          </m:r>
                          <m:d>
                            <m:dPr>
                              <m:ctrlPr>
                                <a:rPr lang="he-I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e-IL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e-IL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he-IL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𝑒𝑛𝑑</m:t>
                                  </m:r>
                                </m:sub>
                              </m:sSub>
                              <m:r>
                                <a:rPr lang="he-IL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he-IL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  <m:r>
                            <a:rPr lang="he-IL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he-IL" i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12" name="תיבת טקסט 11">
                <a:extLst>
                  <a:ext uri="{FF2B5EF4-FFF2-40B4-BE49-F238E27FC236}">
                    <a16:creationId xmlns:a16="http://schemas.microsoft.com/office/drawing/2014/main" id="{50987AD2-6561-77B6-FDFF-6134EBF46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34" y="4328764"/>
                <a:ext cx="4349210" cy="9272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תיבת טקסט 13">
                <a:extLst>
                  <a:ext uri="{FF2B5EF4-FFF2-40B4-BE49-F238E27FC236}">
                    <a16:creationId xmlns:a16="http://schemas.microsoft.com/office/drawing/2014/main" id="{F0A28208-1FF1-F4E9-7FE0-780404612396}"/>
                  </a:ext>
                </a:extLst>
              </p:cNvPr>
              <p:cNvSpPr txBox="1"/>
              <p:nvPr/>
            </p:nvSpPr>
            <p:spPr>
              <a:xfrm>
                <a:off x="440634" y="5328707"/>
                <a:ext cx="42572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he-IL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he-IL" i="1">
                          <a:latin typeface="Cambria Math" panose="02040503050406030204" pitchFamily="18" charset="0"/>
                        </a:rPr>
                        <m:t>𝑑𝑖𝑠𝑡𝑎𝑛𝑐𝑒</m:t>
                      </m:r>
                      <m:d>
                        <m:dPr>
                          <m:ctrlPr>
                            <a:rPr lang="he-I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he-IL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he-I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e-I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e-IL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he-IL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he-IL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he-I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e-IL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he-IL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he-IL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he-I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e-IL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he-IL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he-I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14" name="תיבת טקסט 13">
                <a:extLst>
                  <a:ext uri="{FF2B5EF4-FFF2-40B4-BE49-F238E27FC236}">
                    <a16:creationId xmlns:a16="http://schemas.microsoft.com/office/drawing/2014/main" id="{F0A28208-1FF1-F4E9-7FE0-780404612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34" y="5328707"/>
                <a:ext cx="425726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853F952F-2054-6861-9F9C-12A4E87B8E88}"/>
              </a:ext>
            </a:extLst>
          </p:cNvPr>
          <p:cNvGrpSpPr/>
          <p:nvPr/>
        </p:nvGrpSpPr>
        <p:grpSpPr>
          <a:xfrm>
            <a:off x="5433394" y="3606794"/>
            <a:ext cx="6614888" cy="3041703"/>
            <a:chOff x="2030394" y="1828799"/>
            <a:chExt cx="6154979" cy="3035836"/>
          </a:xfrm>
        </p:grpSpPr>
        <p:grpSp>
          <p:nvGrpSpPr>
            <p:cNvPr id="16" name="קבוצה 15">
              <a:extLst>
                <a:ext uri="{FF2B5EF4-FFF2-40B4-BE49-F238E27FC236}">
                  <a16:creationId xmlns:a16="http://schemas.microsoft.com/office/drawing/2014/main" id="{E263E7A0-3462-5FAA-00F4-8E03ABB5271F}"/>
                </a:ext>
              </a:extLst>
            </p:cNvPr>
            <p:cNvGrpSpPr/>
            <p:nvPr/>
          </p:nvGrpSpPr>
          <p:grpSpPr>
            <a:xfrm>
              <a:off x="2030394" y="1828799"/>
              <a:ext cx="6154979" cy="2881944"/>
              <a:chOff x="2030392" y="1374815"/>
              <a:chExt cx="7728851" cy="3353469"/>
            </a:xfrm>
          </p:grpSpPr>
          <p:sp>
            <p:nvSpPr>
              <p:cNvPr id="23" name="תיבת טקסט 22">
                <a:extLst>
                  <a:ext uri="{FF2B5EF4-FFF2-40B4-BE49-F238E27FC236}">
                    <a16:creationId xmlns:a16="http://schemas.microsoft.com/office/drawing/2014/main" id="{5E8F65E3-0302-E2D3-7D6A-5754F0324E54}"/>
                  </a:ext>
                </a:extLst>
              </p:cNvPr>
              <p:cNvSpPr txBox="1"/>
              <p:nvPr/>
            </p:nvSpPr>
            <p:spPr>
              <a:xfrm>
                <a:off x="2231116" y="3244333"/>
                <a:ext cx="616643" cy="307777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400" err="1"/>
                  <a:t>Vstart</a:t>
                </a:r>
                <a:endParaRPr lang="he-IL" sz="1400"/>
              </a:p>
            </p:txBody>
          </p:sp>
          <p:cxnSp>
            <p:nvCxnSpPr>
              <p:cNvPr id="24" name="מחבר ישר 23">
                <a:extLst>
                  <a:ext uri="{FF2B5EF4-FFF2-40B4-BE49-F238E27FC236}">
                    <a16:creationId xmlns:a16="http://schemas.microsoft.com/office/drawing/2014/main" id="{F4D8BBF0-3893-6002-46FE-F0CBBA1F06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7898" y="1374815"/>
                <a:ext cx="0" cy="292096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מחבר ישר 24">
                <a:extLst>
                  <a:ext uri="{FF2B5EF4-FFF2-40B4-BE49-F238E27FC236}">
                    <a16:creationId xmlns:a16="http://schemas.microsoft.com/office/drawing/2014/main" id="{022182B9-0E5A-5F90-8B73-1FB9403892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7898" y="4295775"/>
                <a:ext cx="6737127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תיבת טקסט 25">
                <a:extLst>
                  <a:ext uri="{FF2B5EF4-FFF2-40B4-BE49-F238E27FC236}">
                    <a16:creationId xmlns:a16="http://schemas.microsoft.com/office/drawing/2014/main" id="{C8FDB555-E16B-CCE4-1AF4-461659B93637}"/>
                  </a:ext>
                </a:extLst>
              </p:cNvPr>
              <p:cNvSpPr txBox="1"/>
              <p:nvPr/>
            </p:nvSpPr>
            <p:spPr>
              <a:xfrm>
                <a:off x="2512124" y="2044184"/>
                <a:ext cx="335634" cy="357443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</a:rPr>
                  <a:t>V</a:t>
                </a:r>
                <a:endParaRPr lang="he-IL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7" name="מחבר ישר 26">
                <a:extLst>
                  <a:ext uri="{FF2B5EF4-FFF2-40B4-BE49-F238E27FC236}">
                    <a16:creationId xmlns:a16="http://schemas.microsoft.com/office/drawing/2014/main" id="{FE48FCDB-48AD-416E-75FA-BB077E7FC695}"/>
                  </a:ext>
                </a:extLst>
              </p:cNvPr>
              <p:cNvCxnSpPr/>
              <p:nvPr/>
            </p:nvCxnSpPr>
            <p:spPr>
              <a:xfrm flipV="1">
                <a:off x="3181350" y="2228850"/>
                <a:ext cx="1219200" cy="12001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מחבר ישר 27">
                <a:extLst>
                  <a:ext uri="{FF2B5EF4-FFF2-40B4-BE49-F238E27FC236}">
                    <a16:creationId xmlns:a16="http://schemas.microsoft.com/office/drawing/2014/main" id="{74ABCEFA-72CF-D35C-319D-07F0F7827F57}"/>
                  </a:ext>
                </a:extLst>
              </p:cNvPr>
              <p:cNvCxnSpPr/>
              <p:nvPr/>
            </p:nvCxnSpPr>
            <p:spPr>
              <a:xfrm>
                <a:off x="4400550" y="2228850"/>
                <a:ext cx="36385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מחבר ישר 28">
                <a:extLst>
                  <a:ext uri="{FF2B5EF4-FFF2-40B4-BE49-F238E27FC236}">
                    <a16:creationId xmlns:a16="http://schemas.microsoft.com/office/drawing/2014/main" id="{F5A7A9E1-3E5D-F771-A430-2116B988FD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9100" y="2234682"/>
                <a:ext cx="584958" cy="5942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תיבת טקסט 29">
                <a:extLst>
                  <a:ext uri="{FF2B5EF4-FFF2-40B4-BE49-F238E27FC236}">
                    <a16:creationId xmlns:a16="http://schemas.microsoft.com/office/drawing/2014/main" id="{A300D0D0-71DF-53C5-9587-DB4D2F8785A5}"/>
                  </a:ext>
                </a:extLst>
              </p:cNvPr>
              <p:cNvSpPr txBox="1"/>
              <p:nvPr/>
            </p:nvSpPr>
            <p:spPr>
              <a:xfrm>
                <a:off x="2290492" y="2644258"/>
                <a:ext cx="557267" cy="307777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400"/>
                  <a:t>Vend</a:t>
                </a:r>
                <a:endParaRPr lang="he-IL" sz="1400"/>
              </a:p>
            </p:txBody>
          </p:sp>
          <p:cxnSp>
            <p:nvCxnSpPr>
              <p:cNvPr id="31" name="מחבר ישר 30">
                <a:extLst>
                  <a:ext uri="{FF2B5EF4-FFF2-40B4-BE49-F238E27FC236}">
                    <a16:creationId xmlns:a16="http://schemas.microsoft.com/office/drawing/2014/main" id="{78E4C24D-A1C3-80E3-488B-544348B37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4139" y="2226040"/>
                <a:ext cx="1833325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מחבר ישר 31">
                <a:extLst>
                  <a:ext uri="{FF2B5EF4-FFF2-40B4-BE49-F238E27FC236}">
                    <a16:creationId xmlns:a16="http://schemas.microsoft.com/office/drawing/2014/main" id="{513DA52B-4ECF-662C-DBE9-64B5DFA47C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4138" y="2841442"/>
                <a:ext cx="5719920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מחבר ישר 59">
                <a:extLst>
                  <a:ext uri="{FF2B5EF4-FFF2-40B4-BE49-F238E27FC236}">
                    <a16:creationId xmlns:a16="http://schemas.microsoft.com/office/drawing/2014/main" id="{81CEBCF3-6105-82BC-372C-84286977EF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4138" y="3428999"/>
                <a:ext cx="277212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תיבת טקסט 60">
                <a:extLst>
                  <a:ext uri="{FF2B5EF4-FFF2-40B4-BE49-F238E27FC236}">
                    <a16:creationId xmlns:a16="http://schemas.microsoft.com/office/drawing/2014/main" id="{5F5CF4C2-5B47-3B00-99D3-1D23DA6FE734}"/>
                  </a:ext>
                </a:extLst>
              </p:cNvPr>
              <p:cNvSpPr txBox="1"/>
              <p:nvPr/>
            </p:nvSpPr>
            <p:spPr>
              <a:xfrm>
                <a:off x="2030392" y="1374815"/>
                <a:ext cx="764055" cy="307777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400"/>
                  <a:t>Velocity</a:t>
                </a:r>
                <a:endParaRPr lang="he-IL" sz="1400"/>
              </a:p>
            </p:txBody>
          </p:sp>
          <p:sp>
            <p:nvSpPr>
              <p:cNvPr id="62" name="תיבת טקסט 61">
                <a:extLst>
                  <a:ext uri="{FF2B5EF4-FFF2-40B4-BE49-F238E27FC236}">
                    <a16:creationId xmlns:a16="http://schemas.microsoft.com/office/drawing/2014/main" id="{8537A48E-B551-72A4-C4E5-56AE04F939B8}"/>
                  </a:ext>
                </a:extLst>
              </p:cNvPr>
              <p:cNvSpPr txBox="1"/>
              <p:nvPr/>
            </p:nvSpPr>
            <p:spPr>
              <a:xfrm>
                <a:off x="9212298" y="4420507"/>
                <a:ext cx="546945" cy="307777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400"/>
                  <a:t>Time</a:t>
                </a:r>
                <a:endParaRPr lang="he-IL" sz="1400"/>
              </a:p>
            </p:txBody>
          </p:sp>
          <p:sp>
            <p:nvSpPr>
              <p:cNvPr id="63" name="תיבת טקסט 62">
                <a:extLst>
                  <a:ext uri="{FF2B5EF4-FFF2-40B4-BE49-F238E27FC236}">
                    <a16:creationId xmlns:a16="http://schemas.microsoft.com/office/drawing/2014/main" id="{42C8C7D4-1D88-9DCF-718C-9E9957221AF5}"/>
                  </a:ext>
                </a:extLst>
              </p:cNvPr>
              <p:cNvSpPr txBox="1"/>
              <p:nvPr/>
            </p:nvSpPr>
            <p:spPr>
              <a:xfrm>
                <a:off x="3068363" y="3489808"/>
                <a:ext cx="1212494" cy="32232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200"/>
                  <a:t>Acceleration</a:t>
                </a:r>
                <a:endParaRPr lang="he-IL" sz="1200"/>
              </a:p>
            </p:txBody>
          </p:sp>
          <p:cxnSp>
            <p:nvCxnSpPr>
              <p:cNvPr id="64" name="מחבר ישר 63">
                <a:extLst>
                  <a:ext uri="{FF2B5EF4-FFF2-40B4-BE49-F238E27FC236}">
                    <a16:creationId xmlns:a16="http://schemas.microsoft.com/office/drawing/2014/main" id="{74969BAD-7044-84DA-73AE-355C7AC8F0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1350" y="3428999"/>
                <a:ext cx="12258" cy="866776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מחבר ישר 64">
                <a:extLst>
                  <a:ext uri="{FF2B5EF4-FFF2-40B4-BE49-F238E27FC236}">
                    <a16:creationId xmlns:a16="http://schemas.microsoft.com/office/drawing/2014/main" id="{01DBA8EB-D9EE-92C6-E2AD-76F7E7978A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8292" y="2228849"/>
                <a:ext cx="0" cy="2066925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מחבר ישר 65">
                <a:extLst>
                  <a:ext uri="{FF2B5EF4-FFF2-40B4-BE49-F238E27FC236}">
                    <a16:creationId xmlns:a16="http://schemas.microsoft.com/office/drawing/2014/main" id="{ACA65975-AB33-D6E2-AF26-903AAE3143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9575" y="2300698"/>
                <a:ext cx="0" cy="1995076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מחבר ישר 66">
                <a:extLst>
                  <a:ext uri="{FF2B5EF4-FFF2-40B4-BE49-F238E27FC236}">
                    <a16:creationId xmlns:a16="http://schemas.microsoft.com/office/drawing/2014/main" id="{B6DEAF72-8537-A221-E4A8-56A0406BBE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24058" y="2841442"/>
                <a:ext cx="0" cy="1468209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תיבת טקסט 67">
                <a:extLst>
                  <a:ext uri="{FF2B5EF4-FFF2-40B4-BE49-F238E27FC236}">
                    <a16:creationId xmlns:a16="http://schemas.microsoft.com/office/drawing/2014/main" id="{F2D2763B-492D-72B5-F573-33D5F97E7B6A}"/>
                  </a:ext>
                </a:extLst>
              </p:cNvPr>
              <p:cNvSpPr txBox="1"/>
              <p:nvPr/>
            </p:nvSpPr>
            <p:spPr>
              <a:xfrm>
                <a:off x="7756668" y="3617162"/>
                <a:ext cx="1232621" cy="32232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200"/>
                  <a:t>Deceleration</a:t>
                </a:r>
                <a:endParaRPr lang="he-IL" sz="1200"/>
              </a:p>
            </p:txBody>
          </p:sp>
        </p:grpSp>
        <p:sp>
          <p:nvSpPr>
            <p:cNvPr id="17" name="סוגר מסולסל ימני 16">
              <a:extLst>
                <a:ext uri="{FF2B5EF4-FFF2-40B4-BE49-F238E27FC236}">
                  <a16:creationId xmlns:a16="http://schemas.microsoft.com/office/drawing/2014/main" id="{1845DC94-8552-9237-388F-E00AF2DE3CDA}"/>
                </a:ext>
              </a:extLst>
            </p:cNvPr>
            <p:cNvSpPr/>
            <p:nvPr/>
          </p:nvSpPr>
          <p:spPr>
            <a:xfrm rot="5400000">
              <a:off x="3345233" y="3997939"/>
              <a:ext cx="164639" cy="961164"/>
            </a:xfrm>
            <a:prstGeom prst="rightBrace">
              <a:avLst>
                <a:gd name="adj1" fmla="val 78048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סוגר מסולסל ימני 17">
              <a:extLst>
                <a:ext uri="{FF2B5EF4-FFF2-40B4-BE49-F238E27FC236}">
                  <a16:creationId xmlns:a16="http://schemas.microsoft.com/office/drawing/2014/main" id="{186BB8C5-6484-EC4A-C0F7-92A913485176}"/>
                </a:ext>
              </a:extLst>
            </p:cNvPr>
            <p:cNvSpPr/>
            <p:nvPr/>
          </p:nvSpPr>
          <p:spPr>
            <a:xfrm rot="5400000">
              <a:off x="6976383" y="4237832"/>
              <a:ext cx="164631" cy="473421"/>
            </a:xfrm>
            <a:prstGeom prst="rightBrace">
              <a:avLst>
                <a:gd name="adj1" fmla="val 78048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סוגר מסולסל ימני 18">
              <a:extLst>
                <a:ext uri="{FF2B5EF4-FFF2-40B4-BE49-F238E27FC236}">
                  <a16:creationId xmlns:a16="http://schemas.microsoft.com/office/drawing/2014/main" id="{94E86E43-8949-710F-7568-30AAD0FAB4D2}"/>
                </a:ext>
              </a:extLst>
            </p:cNvPr>
            <p:cNvSpPr/>
            <p:nvPr/>
          </p:nvSpPr>
          <p:spPr>
            <a:xfrm rot="5400000">
              <a:off x="5288008" y="3040932"/>
              <a:ext cx="171858" cy="2867963"/>
            </a:xfrm>
            <a:prstGeom prst="rightBrace">
              <a:avLst>
                <a:gd name="adj1" fmla="val 78048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תיבת טקסט 19">
              <a:extLst>
                <a:ext uri="{FF2B5EF4-FFF2-40B4-BE49-F238E27FC236}">
                  <a16:creationId xmlns:a16="http://schemas.microsoft.com/office/drawing/2014/main" id="{C6CA08F7-3D17-8141-4A14-590E5793B141}"/>
                </a:ext>
              </a:extLst>
            </p:cNvPr>
            <p:cNvSpPr txBox="1"/>
            <p:nvPr/>
          </p:nvSpPr>
          <p:spPr>
            <a:xfrm>
              <a:off x="3245451" y="4556858"/>
              <a:ext cx="364202" cy="307777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400"/>
                <a:t>T1</a:t>
              </a:r>
              <a:endParaRPr lang="he-IL" sz="1400"/>
            </a:p>
          </p:txBody>
        </p:sp>
        <p:sp>
          <p:nvSpPr>
            <p:cNvPr id="21" name="תיבת טקסט 20">
              <a:extLst>
                <a:ext uri="{FF2B5EF4-FFF2-40B4-BE49-F238E27FC236}">
                  <a16:creationId xmlns:a16="http://schemas.microsoft.com/office/drawing/2014/main" id="{F0F44F46-A866-CC39-9003-D4AE49923B04}"/>
                </a:ext>
              </a:extLst>
            </p:cNvPr>
            <p:cNvSpPr txBox="1"/>
            <p:nvPr/>
          </p:nvSpPr>
          <p:spPr>
            <a:xfrm>
              <a:off x="5248413" y="4537184"/>
              <a:ext cx="307625" cy="25779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400"/>
                <a:t>T2</a:t>
              </a:r>
              <a:endParaRPr lang="he-IL" sz="1400"/>
            </a:p>
          </p:txBody>
        </p:sp>
        <p:sp>
          <p:nvSpPr>
            <p:cNvPr id="22" name="תיבת טקסט 21">
              <a:extLst>
                <a:ext uri="{FF2B5EF4-FFF2-40B4-BE49-F238E27FC236}">
                  <a16:creationId xmlns:a16="http://schemas.microsoft.com/office/drawing/2014/main" id="{A77AC979-0265-5764-F664-7637D950B69B}"/>
                </a:ext>
              </a:extLst>
            </p:cNvPr>
            <p:cNvSpPr txBox="1"/>
            <p:nvPr/>
          </p:nvSpPr>
          <p:spPr>
            <a:xfrm>
              <a:off x="6933174" y="4537183"/>
              <a:ext cx="307625" cy="25779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400"/>
                <a:t>T3</a:t>
              </a:r>
              <a:endParaRPr lang="he-IL" sz="1400"/>
            </a:p>
          </p:txBody>
        </p:sp>
      </p:grp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8A0A9DD5-AEA5-95AA-8CB5-056006D6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63777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C5235D-7AEA-EBDA-E2E2-DD506EB45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611" y="346994"/>
            <a:ext cx="10515600" cy="1325563"/>
          </a:xfrm>
        </p:spPr>
        <p:txBody>
          <a:bodyPr/>
          <a:lstStyle/>
          <a:p>
            <a:pPr algn="ctr" rtl="0"/>
            <a:r>
              <a:rPr lang="en-US">
                <a:latin typeface="+mn-lt"/>
              </a:rPr>
              <a:t>Unity</a:t>
            </a:r>
            <a:endParaRPr lang="he-IL">
              <a:latin typeface="+mn-lt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ACF55A4-BC55-A847-E1C2-7F6D97F6F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1" y="0"/>
            <a:ext cx="2981085" cy="666927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F5F8EE-9C05-76B7-9FA6-665F184E8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2511" y="1394110"/>
            <a:ext cx="10167799" cy="5209461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FB20350-14F2-76CF-7DC5-8F6768C670E3}"/>
              </a:ext>
            </a:extLst>
          </p:cNvPr>
          <p:cNvSpPr/>
          <p:nvPr/>
        </p:nvSpPr>
        <p:spPr>
          <a:xfrm>
            <a:off x="2250040" y="1672557"/>
            <a:ext cx="3996648" cy="35364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9D58E3-C432-860A-C5BA-20040A5D9306}"/>
              </a:ext>
            </a:extLst>
          </p:cNvPr>
          <p:cNvSpPr/>
          <p:nvPr/>
        </p:nvSpPr>
        <p:spPr>
          <a:xfrm>
            <a:off x="9185065" y="1660779"/>
            <a:ext cx="2165245" cy="494279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19C609-ED03-DE32-93CB-86B28167D950}"/>
              </a:ext>
            </a:extLst>
          </p:cNvPr>
          <p:cNvSpPr/>
          <p:nvPr/>
        </p:nvSpPr>
        <p:spPr>
          <a:xfrm>
            <a:off x="1182511" y="1672557"/>
            <a:ext cx="1067529" cy="844612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5E411E-F51A-102F-6009-059F43FEFA8C}"/>
              </a:ext>
            </a:extLst>
          </p:cNvPr>
          <p:cNvSpPr/>
          <p:nvPr/>
        </p:nvSpPr>
        <p:spPr>
          <a:xfrm>
            <a:off x="2250040" y="5513875"/>
            <a:ext cx="4613097" cy="51705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DB35DC-CCAE-C233-C1AB-690AFCF2EFBD}"/>
              </a:ext>
            </a:extLst>
          </p:cNvPr>
          <p:cNvSpPr/>
          <p:nvPr/>
        </p:nvSpPr>
        <p:spPr>
          <a:xfrm>
            <a:off x="6266410" y="2553206"/>
            <a:ext cx="2918655" cy="176194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9FB9B06B-0C24-5D00-DA5C-70008A26D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32562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C5235D-7AEA-EBDA-E2E2-DD506EB4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>
                <a:latin typeface="+mn-lt"/>
              </a:rPr>
              <a:t>Our scenario</a:t>
            </a:r>
            <a:endParaRPr lang="he-IL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9492B60-791B-F920-4F01-6D0FFC2706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/>
                  <a:t>2 drones, Max velocity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15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r>
                  <a:rPr lang="en-US"/>
                  <a:t>, acceleration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func>
                          <m:funcPr>
                            <m:ctrlPr>
                              <a:rPr lang="en-IL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IL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sec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/>
                  <a:t>.</a:t>
                </a:r>
              </a:p>
              <a:p>
                <a:pPr algn="l" rtl="0"/>
                <a:r>
                  <a:rPr lang="en-US"/>
                  <a:t>4 houses, 2 warehouses, 5 packages.</a:t>
                </a:r>
              </a:p>
              <a:p>
                <a:pPr algn="l" rtl="0"/>
                <a:r>
                  <a:rPr lang="en-US"/>
                  <a:t>House 3 gets packages {3,5} only in a timed window.</a:t>
                </a:r>
                <a:endParaRPr lang="en-IL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9492B60-791B-F920-4F01-6D0FFC270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תמונה 2">
            <a:extLst>
              <a:ext uri="{FF2B5EF4-FFF2-40B4-BE49-F238E27FC236}">
                <a16:creationId xmlns:a16="http://schemas.microsoft.com/office/drawing/2014/main" id="{4A891E21-76BF-A612-3386-EAA11CE4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1" y="0"/>
            <a:ext cx="2981085" cy="666927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E12F62C1-0D5C-1332-787E-9A740DDB81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89"/>
          <a:stretch/>
        </p:blipFill>
        <p:spPr>
          <a:xfrm>
            <a:off x="3353890" y="3640962"/>
            <a:ext cx="5484219" cy="3080513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146AC19A-F876-3E9A-EE0F-4AC3C410D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3417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C5235D-7AEA-EBDA-E2E2-DD506EB4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/>
              <a:t>Feedback</a:t>
            </a:r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9492B60-791B-F920-4F01-6D0FFC2706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l" rtl="0"/>
                <a:r>
                  <a:rPr lang="en-US"/>
                  <a:t>1st plan from scotty wasn’t physical feasible. (drones had intervals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17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/>
                  <a:t> , max is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/>
              </a:p>
              <a:p>
                <a:pPr algn="l" rtl="0"/>
                <a:endParaRPr lang="en-US"/>
              </a:p>
              <a:p>
                <a:pPr algn="l" rtl="0"/>
                <a:r>
                  <a:rPr lang="en-US"/>
                  <a:t>Solution: Change max velocity constraint in PDDL from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n-US"/>
                  <a:t> (the physical constraint) to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13</m:t>
                    </m:r>
                  </m:oMath>
                </a14:m>
                <a:r>
                  <a:rPr lang="en-US"/>
                  <a:t>.</a:t>
                </a:r>
              </a:p>
              <a:p>
                <a:pPr algn="l" rtl="0"/>
                <a:endParaRPr lang="en-US"/>
              </a:p>
              <a:p>
                <a:pPr algn="l" rtl="0"/>
                <a:r>
                  <a:rPr lang="en-US"/>
                  <a:t>This way velocity won’t go above the physical constraint.</a:t>
                </a:r>
              </a:p>
              <a:p>
                <a:pPr algn="l" rtl="0"/>
                <a:endParaRPr lang="en-IL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9492B60-791B-F920-4F01-6D0FFC270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תמונה 4">
            <a:extLst>
              <a:ext uri="{FF2B5EF4-FFF2-40B4-BE49-F238E27FC236}">
                <a16:creationId xmlns:a16="http://schemas.microsoft.com/office/drawing/2014/main" id="{98E0A3C1-09D2-DB1F-416E-B870FF872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1" y="0"/>
            <a:ext cx="2981085" cy="666927"/>
          </a:xfrm>
          <a:prstGeom prst="rect">
            <a:avLst/>
          </a:prstGeom>
        </p:spPr>
      </p:pic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390ECB4-5016-F14C-B498-938F9BBE2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14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C5235D-7AEA-EBDA-E2E2-DD506EB4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en-US">
                <a:latin typeface="+mn-lt"/>
              </a:rPr>
              <a:t>Outline</a:t>
            </a:r>
            <a:endParaRPr lang="he-IL">
              <a:latin typeface="+mn-lt"/>
            </a:endParaRP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F148622B-AF03-9055-687C-0DB37137A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4000"/>
              <a:t>Project goal</a:t>
            </a:r>
            <a:endParaRPr lang="he-IL" sz="4000"/>
          </a:p>
          <a:p>
            <a:pPr algn="l" rtl="0"/>
            <a:r>
              <a:rPr lang="en-US" sz="4000"/>
              <a:t>Background</a:t>
            </a:r>
          </a:p>
          <a:p>
            <a:pPr algn="l" rtl="0"/>
            <a:r>
              <a:rPr lang="en-US" sz="4000"/>
              <a:t>Our work</a:t>
            </a:r>
          </a:p>
          <a:p>
            <a:pPr algn="l" rtl="0" fontAlgn="base"/>
            <a:r>
              <a:rPr lang="en-US" sz="4000"/>
              <a:t>Results</a:t>
            </a:r>
          </a:p>
          <a:p>
            <a:pPr algn="l" rtl="0" fontAlgn="base"/>
            <a:r>
              <a:rPr lang="en-US" sz="4000"/>
              <a:t>Summary and future work</a:t>
            </a:r>
            <a:endParaRPr lang="en-US" sz="4000">
              <a:solidFill>
                <a:srgbClr val="002060"/>
              </a:solidFill>
            </a:endParaRPr>
          </a:p>
          <a:p>
            <a:endParaRPr lang="he-I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0B3378-5C64-780E-10CB-F2138C7160FD}"/>
              </a:ext>
            </a:extLst>
          </p:cNvPr>
          <p:cNvSpPr txBox="1">
            <a:spLocks/>
          </p:cNvSpPr>
          <p:nvPr/>
        </p:nvSpPr>
        <p:spPr>
          <a:xfrm>
            <a:off x="426410" y="552357"/>
            <a:ext cx="10506308" cy="7238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0" algn="l" rtl="0" fontAlgn="base">
              <a:spcBef>
                <a:spcPts val="500"/>
              </a:spcBef>
              <a:buFont typeface="Arial" panose="020B0604020202020204" pitchFamily="34" charset="0"/>
              <a:buNone/>
            </a:pPr>
            <a:endParaRPr lang="en-US" sz="110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marL="457200" indent="0" algn="l" rtl="0" fontAlgn="base">
              <a:spcBef>
                <a:spcPts val="500"/>
              </a:spcBef>
              <a:buFont typeface="Arial" panose="020B0604020202020204" pitchFamily="34" charset="0"/>
              <a:buNone/>
            </a:pPr>
            <a:endParaRPr lang="en-US" sz="160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marL="457200" indent="0" algn="l" rtl="0" fontAlgn="base">
              <a:spcBef>
                <a:spcPts val="500"/>
              </a:spcBef>
              <a:buFont typeface="Arial" panose="020B0604020202020204" pitchFamily="34" charset="0"/>
              <a:buNone/>
            </a:pPr>
            <a:endParaRPr lang="en-US" sz="180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3981B-98F3-4B8E-39BC-3F37A6F0C160}"/>
              </a:ext>
            </a:extLst>
          </p:cNvPr>
          <p:cNvSpPr txBox="1">
            <a:spLocks/>
          </p:cNvSpPr>
          <p:nvPr/>
        </p:nvSpPr>
        <p:spPr>
          <a:xfrm>
            <a:off x="609600" y="0"/>
            <a:ext cx="10972800" cy="809738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he-IL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948D3E4A-DB02-245B-7614-9ABC47516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1" y="0"/>
            <a:ext cx="2981085" cy="666927"/>
          </a:xfrm>
          <a:prstGeom prst="rect">
            <a:avLst/>
          </a:prstGeom>
        </p:spPr>
      </p:pic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7AE2F52C-16D9-BD46-F13B-9E0A58AD7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85005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98E0A3C1-09D2-DB1F-416E-B870FF872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1" y="0"/>
            <a:ext cx="2981085" cy="666927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C2696DE4-73CD-60AA-6A1D-8691D1FDE34D}"/>
              </a:ext>
            </a:extLst>
          </p:cNvPr>
          <p:cNvSpPr txBox="1"/>
          <p:nvPr/>
        </p:nvSpPr>
        <p:spPr>
          <a:xfrm>
            <a:off x="264494" y="739053"/>
            <a:ext cx="194530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err="1">
                <a:hlinkClick r:id="rId4"/>
              </a:rPr>
              <a:t>PhysicalSimulation</a:t>
            </a:r>
            <a:r>
              <a:rPr lang="en-US">
                <a:hlinkClick r:id="rId4"/>
              </a:rPr>
              <a:t> - YouTube</a:t>
            </a:r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390ECB4-5016-F14C-B498-938F9BBE2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20</a:t>
            </a:fld>
            <a:endParaRPr lang="he-IL"/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A1ED6D52-3B34-A8B9-80C2-E270B9E24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 rtl="0"/>
            <a:r>
              <a:rPr lang="en-US">
                <a:latin typeface="+mn-lt"/>
              </a:rPr>
              <a:t>Middle time interval – [150,180]</a:t>
            </a:r>
            <a:endParaRPr lang="he-IL">
              <a:latin typeface="+mn-lt"/>
            </a:endParaRPr>
          </a:p>
        </p:txBody>
      </p:sp>
      <p:pic>
        <p:nvPicPr>
          <p:cNvPr id="2" name="מדיה מקוונת 1" title="PhysicalSimulation">
            <a:hlinkClick r:id="" action="ppaction://media"/>
            <a:extLst>
              <a:ext uri="{FF2B5EF4-FFF2-40B4-BE49-F238E27FC236}">
                <a16:creationId xmlns:a16="http://schemas.microsoft.com/office/drawing/2014/main" id="{42FF1F08-113A-CB8E-D63C-2E0E9F0B3BF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324235" y="1367623"/>
            <a:ext cx="9256679" cy="523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5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C5235D-7AEA-EBDA-E2E2-DD506EB4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>
                <a:latin typeface="+mn-lt"/>
              </a:rPr>
              <a:t>Late time interval – [220,260] </a:t>
            </a:r>
            <a:endParaRPr lang="he-IL">
              <a:latin typeface="+mn-lt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8E0A3C1-09D2-DB1F-416E-B870FF872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1" y="0"/>
            <a:ext cx="2981085" cy="666927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C2696DE4-73CD-60AA-6A1D-8691D1FDE34D}"/>
              </a:ext>
            </a:extLst>
          </p:cNvPr>
          <p:cNvSpPr txBox="1"/>
          <p:nvPr/>
        </p:nvSpPr>
        <p:spPr>
          <a:xfrm>
            <a:off x="0" y="3429000"/>
            <a:ext cx="145137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>
                <a:hlinkClick r:id="rId4"/>
              </a:rPr>
              <a:t>Physical simulation - late interval</a:t>
            </a:r>
            <a:endParaRPr lang="he-IL"/>
          </a:p>
        </p:txBody>
      </p:sp>
      <p:pic>
        <p:nvPicPr>
          <p:cNvPr id="8" name="מדיה מקוונת 7" title="Physical simulation - late interval">
            <a:hlinkClick r:id="" action="ppaction://media"/>
            <a:extLst>
              <a:ext uri="{FF2B5EF4-FFF2-40B4-BE49-F238E27FC236}">
                <a16:creationId xmlns:a16="http://schemas.microsoft.com/office/drawing/2014/main" id="{A4E24D04-3B7E-6D01-7835-01A4574E109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360714" y="1350174"/>
            <a:ext cx="9309030" cy="5255490"/>
          </a:xfrm>
          <a:prstGeom prst="rect">
            <a:avLst/>
          </a:prstGeom>
        </p:spPr>
      </p:pic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92C93756-9166-0D23-CE79-41F9D757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393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C5235D-7AEA-EBDA-E2E2-DD506EB4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>
                <a:latin typeface="+mn-lt"/>
              </a:rPr>
              <a:t>Early time interval – [50,90] </a:t>
            </a:r>
            <a:endParaRPr lang="he-IL">
              <a:latin typeface="+mn-lt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8E0A3C1-09D2-DB1F-416E-B870FF872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1" y="0"/>
            <a:ext cx="2981085" cy="666927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C2696DE4-73CD-60AA-6A1D-8691D1FDE34D}"/>
              </a:ext>
            </a:extLst>
          </p:cNvPr>
          <p:cNvSpPr txBox="1"/>
          <p:nvPr/>
        </p:nvSpPr>
        <p:spPr>
          <a:xfrm>
            <a:off x="0" y="3429000"/>
            <a:ext cx="1421873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>
                <a:hlinkClick r:id="rId4"/>
              </a:rPr>
              <a:t>Physical simulation - early interval</a:t>
            </a:r>
            <a:endParaRPr lang="he-IL"/>
          </a:p>
        </p:txBody>
      </p:sp>
      <p:pic>
        <p:nvPicPr>
          <p:cNvPr id="3" name="מדיה מקוונת 2" title="Physical simulation - early interval">
            <a:hlinkClick r:id="" action="ppaction://media"/>
            <a:extLst>
              <a:ext uri="{FF2B5EF4-FFF2-40B4-BE49-F238E27FC236}">
                <a16:creationId xmlns:a16="http://schemas.microsoft.com/office/drawing/2014/main" id="{F5CFEC58-3F5F-8965-037E-C1ECA020604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371799" y="1349763"/>
            <a:ext cx="9317769" cy="5260425"/>
          </a:xfrm>
          <a:prstGeom prst="rect">
            <a:avLst/>
          </a:prstGeom>
        </p:spPr>
      </p:pic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242D8E6-FFF4-14C7-BEE4-467BB0ACC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099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F9D03BC-5434-917A-96A8-999190A88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91504"/>
          </a:xfrm>
        </p:spPr>
        <p:txBody>
          <a:bodyPr>
            <a:normAutofit/>
          </a:bodyPr>
          <a:lstStyle/>
          <a:p>
            <a:pPr algn="l" rtl="0"/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Spatial-temporal planning problem</a:t>
            </a:r>
          </a:p>
          <a:p>
            <a:pPr algn="l" rtl="0"/>
            <a:r>
              <a:rPr lang="en-US">
                <a:solidFill>
                  <a:srgbClr val="374151"/>
                </a:solidFill>
                <a:latin typeface="Söhne"/>
              </a:rPr>
              <a:t>Generate PDDL according to problem (with time intervals)</a:t>
            </a:r>
            <a:endParaRPr lang="en-US" b="0" i="0">
              <a:solidFill>
                <a:srgbClr val="374151"/>
              </a:solidFill>
              <a:effectLst/>
              <a:latin typeface="Söhne"/>
            </a:endParaRPr>
          </a:p>
          <a:p>
            <a:pPr algn="l" rtl="0"/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Study and use ScottyActivity – advanced planner.</a:t>
            </a:r>
          </a:p>
          <a:p>
            <a:pPr algn="l" rtl="0"/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Physical Plan by solving physical equations.</a:t>
            </a:r>
          </a:p>
          <a:p>
            <a:pPr algn="l" rtl="0"/>
            <a:r>
              <a:rPr lang="en-US">
                <a:solidFill>
                  <a:srgbClr val="374151"/>
                </a:solidFill>
                <a:latin typeface="Söhne"/>
              </a:rPr>
              <a:t>Simulation with Unity.</a:t>
            </a:r>
            <a:endParaRPr lang="en-US" b="0" i="0">
              <a:solidFill>
                <a:srgbClr val="374151"/>
              </a:solidFill>
              <a:effectLst/>
              <a:latin typeface="Söhne"/>
            </a:endParaRPr>
          </a:p>
          <a:p>
            <a:pPr algn="l" rtl="0"/>
            <a:r>
              <a:rPr lang="en-US">
                <a:solidFill>
                  <a:srgbClr val="374151"/>
                </a:solidFill>
                <a:latin typeface="Söhne"/>
              </a:rPr>
              <a:t>Feedback</a:t>
            </a:r>
          </a:p>
          <a:p>
            <a:pPr algn="l" rtl="0"/>
            <a:endParaRPr lang="en-US">
              <a:solidFill>
                <a:srgbClr val="374151"/>
              </a:solidFill>
              <a:latin typeface="Söhne"/>
            </a:endParaRPr>
          </a:p>
          <a:p>
            <a:pPr algn="l" rtl="0"/>
            <a:r>
              <a:rPr lang="en-US">
                <a:solidFill>
                  <a:srgbClr val="374151"/>
                </a:solidFill>
                <a:latin typeface="Söhne"/>
              </a:rPr>
              <a:t>Overall, whole scheme for Physical Simulation.</a:t>
            </a:r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462EAD97-53A1-57CD-C594-1AC0A1DFA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1" y="0"/>
            <a:ext cx="2981085" cy="666927"/>
          </a:xfrm>
          <a:prstGeom prst="rect">
            <a:avLst/>
          </a:prstGeom>
        </p:spPr>
      </p:pic>
      <p:sp>
        <p:nvSpPr>
          <p:cNvPr id="6" name="כותרת 1">
            <a:extLst>
              <a:ext uri="{FF2B5EF4-FFF2-40B4-BE49-F238E27FC236}">
                <a16:creationId xmlns:a16="http://schemas.microsoft.com/office/drawing/2014/main" id="{5E9928D1-EB15-48E2-6F96-534DF3EE4F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>
                <a:latin typeface="+mn-lt"/>
              </a:rPr>
              <a:t>Summary</a:t>
            </a:r>
            <a:endParaRPr lang="he-IL">
              <a:latin typeface="+mn-lt"/>
            </a:endParaRP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D6739F7E-E674-75AE-8FF0-6C5542E13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74342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C5235D-7AEA-EBDA-E2E2-DD506EB4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>
                <a:latin typeface="+mn-lt"/>
              </a:rPr>
              <a:t>Future Work</a:t>
            </a:r>
            <a:endParaRPr lang="he-IL">
              <a:latin typeface="+mn-lt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F9D03BC-5434-917A-96A8-999190A88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/>
              <a:t>Introducing consideration of air friction when calculating speed and acceleration.</a:t>
            </a:r>
            <a:endParaRPr lang="he-IL"/>
          </a:p>
          <a:p>
            <a:pPr algn="l" rtl="0"/>
            <a:r>
              <a:rPr lang="en-US"/>
              <a:t>Battery waste even if 0 velocity.</a:t>
            </a:r>
          </a:p>
          <a:p>
            <a:pPr algn="l" rtl="0"/>
            <a:r>
              <a:rPr lang="en-US"/>
              <a:t>Combining tasks with space and time constrains for both drones simultaneously – shipping one package together.</a:t>
            </a:r>
          </a:p>
          <a:p>
            <a:pPr algn="l" rtl="0"/>
            <a:r>
              <a:rPr lang="en-US"/>
              <a:t>Introduction of prohibited areas for passage – no fly zone.</a:t>
            </a:r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473CDCFD-0A80-20EA-990C-DFD09D2CC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1" y="0"/>
            <a:ext cx="2981085" cy="666927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761D2AF-B1EA-DECE-D7CA-6605E4EE7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6412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D6AE54B-A56F-FB92-CA32-D790C9AF1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1" y="0"/>
            <a:ext cx="2981085" cy="666927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EE34EA07-1A9A-E241-C909-D1A5C106A4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53" b="80576" l="10000" r="90000">
                        <a14:foregroundMark x1="35000" y1="75945" x2="39500" y2="67884"/>
                        <a14:foregroundMark x1="39500" y1="67884" x2="41700" y2="66373"/>
                        <a14:foregroundMark x1="20700" y1="73174" x2="26700" y2="63098"/>
                        <a14:foregroundMark x1="23800" y1="29723" x2="29000" y2="29219"/>
                        <a14:foregroundMark x1="51600" y1="35768" x2="55200" y2="33375"/>
                      </a14:backgroundRemoval>
                    </a14:imgEffect>
                  </a14:imgLayer>
                </a14:imgProps>
              </a:ext>
            </a:extLst>
          </a:blip>
          <a:srcRect b="10471"/>
          <a:stretch/>
        </p:blipFill>
        <p:spPr>
          <a:xfrm>
            <a:off x="205740" y="125730"/>
            <a:ext cx="8092440" cy="5752614"/>
          </a:xfrm>
          <a:prstGeom prst="rect">
            <a:avLst/>
          </a:prstGeom>
        </p:spPr>
      </p:pic>
      <p:sp>
        <p:nvSpPr>
          <p:cNvPr id="11" name="כותרת 1">
            <a:extLst>
              <a:ext uri="{FF2B5EF4-FFF2-40B4-BE49-F238E27FC236}">
                <a16:creationId xmlns:a16="http://schemas.microsoft.com/office/drawing/2014/main" id="{5BA3C594-DC02-CF51-738B-24D1F782D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5530" y="2766218"/>
            <a:ext cx="10515600" cy="1325563"/>
          </a:xfrm>
        </p:spPr>
        <p:txBody>
          <a:bodyPr/>
          <a:lstStyle/>
          <a:p>
            <a:pPr algn="ctr" rtl="0"/>
            <a:r>
              <a:rPr lang="en-US"/>
              <a:t>Thank you for listening</a:t>
            </a:r>
            <a:endParaRPr lang="he-IL"/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6F012D8E-26F5-1612-5AE9-C4FBD448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0389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C5235D-7AEA-EBDA-E2E2-DD506EB4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/>
              <a:t>Fly or no-Fly</a:t>
            </a:r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ACF55A4-BC55-A847-E1C2-7F6D97F6F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1" y="0"/>
            <a:ext cx="2981085" cy="666927"/>
          </a:xfrm>
          <a:prstGeom prst="rect">
            <a:avLst/>
          </a:prstGeom>
        </p:spPr>
      </p:pic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C138926-6842-9FFD-E5C6-9DE580F1A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2613" y="2060478"/>
            <a:ext cx="3711774" cy="370435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D576A1-84B3-1084-4948-9FC195D5951E}"/>
              </a:ext>
            </a:extLst>
          </p:cNvPr>
          <p:cNvCxnSpPr/>
          <p:nvPr/>
        </p:nvCxnSpPr>
        <p:spPr>
          <a:xfrm flipH="1" flipV="1">
            <a:off x="1950098" y="2621902"/>
            <a:ext cx="559837" cy="12223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D8AA12-DF5A-7F0D-7F48-C7132E608E21}"/>
              </a:ext>
            </a:extLst>
          </p:cNvPr>
          <p:cNvSpPr txBox="1"/>
          <p:nvPr/>
        </p:nvSpPr>
        <p:spPr>
          <a:xfrm>
            <a:off x="2310938" y="2909455"/>
            <a:ext cx="980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3200">
                <a:solidFill>
                  <a:srgbClr val="FF0000"/>
                </a:solidFill>
              </a:rPr>
              <a:t>FLY</a:t>
            </a:r>
            <a:endParaRPr lang="en-IL" sz="320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371F4-7847-922F-8973-C6D3FDBC9C8C}"/>
              </a:ext>
            </a:extLst>
          </p:cNvPr>
          <p:cNvSpPr txBox="1"/>
          <p:nvPr/>
        </p:nvSpPr>
        <p:spPr>
          <a:xfrm>
            <a:off x="1269283" y="1509839"/>
            <a:ext cx="1590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3200">
                <a:solidFill>
                  <a:srgbClr val="FF0000"/>
                </a:solidFill>
              </a:rPr>
              <a:t>pickup</a:t>
            </a:r>
            <a:endParaRPr lang="en-IL" sz="3200">
              <a:solidFill>
                <a:srgbClr val="FF0000"/>
              </a:solidFill>
            </a:endParaRPr>
          </a:p>
        </p:txBody>
      </p:sp>
      <p:pic>
        <p:nvPicPr>
          <p:cNvPr id="10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4125DD20-111E-4883-17DF-EF8258A0B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026" y="2094614"/>
            <a:ext cx="3711774" cy="370435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A3D60D-9F1C-103E-2B35-23F746659DFE}"/>
              </a:ext>
            </a:extLst>
          </p:cNvPr>
          <p:cNvCxnSpPr/>
          <p:nvPr/>
        </p:nvCxnSpPr>
        <p:spPr>
          <a:xfrm flipH="1" flipV="1">
            <a:off x="8938076" y="2590687"/>
            <a:ext cx="559837" cy="12223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0E54B9-CCF3-AFBE-94E1-0F4483AC5344}"/>
              </a:ext>
            </a:extLst>
          </p:cNvPr>
          <p:cNvSpPr txBox="1"/>
          <p:nvPr/>
        </p:nvSpPr>
        <p:spPr>
          <a:xfrm>
            <a:off x="9217994" y="2751206"/>
            <a:ext cx="1590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3200">
                <a:solidFill>
                  <a:srgbClr val="FF0000"/>
                </a:solidFill>
              </a:rPr>
              <a:t>pickup</a:t>
            </a:r>
            <a:endParaRPr lang="en-IL" sz="3200">
              <a:solidFill>
                <a:srgbClr val="FF0000"/>
              </a:solidFill>
            </a:endParaRP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60BCF22C-D745-1AEB-CFED-098185BE9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30911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0">
            <a:extLst>
              <a:ext uri="{FF2B5EF4-FFF2-40B4-BE49-F238E27FC236}">
                <a16:creationId xmlns:a16="http://schemas.microsoft.com/office/drawing/2014/main" id="{5426816D-1CEC-5D19-5D4B-C0DE476E26F7}"/>
              </a:ext>
            </a:extLst>
          </p:cNvPr>
          <p:cNvSpPr/>
          <p:nvPr/>
        </p:nvSpPr>
        <p:spPr>
          <a:xfrm>
            <a:off x="430360" y="767937"/>
            <a:ext cx="10677533" cy="5517219"/>
          </a:xfrm>
          <a:prstGeom prst="swooshArrow">
            <a:avLst>
              <a:gd name="adj1" fmla="val 19020"/>
              <a:gd name="adj2" fmla="val 25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DC5235D-7AEA-EBDA-E2E2-DD506EB4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>
                <a:latin typeface="+mn-lt"/>
              </a:rPr>
              <a:t>Scalability</a:t>
            </a:r>
            <a:endParaRPr lang="he-IL">
              <a:latin typeface="+mn-lt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ACF55A4-BC55-A847-E1C2-7F6D97F6F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1" y="0"/>
            <a:ext cx="2981085" cy="666927"/>
          </a:xfrm>
          <a:prstGeom prst="rect">
            <a:avLst/>
          </a:prstGeom>
        </p:spPr>
      </p:pic>
      <p:pic>
        <p:nvPicPr>
          <p:cNvPr id="4102" name="Picture 6" descr="Drone Logo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2417350E-6841-38AF-7A3D-23A762680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4444">
                        <a14:foregroundMark x1="5833" y1="48056" x2="22500" y2="47222"/>
                        <a14:foregroundMark x1="22500" y1="47222" x2="26111" y2="47222"/>
                        <a14:foregroundMark x1="41667" y1="36111" x2="59167" y2="36667"/>
                        <a14:foregroundMark x1="73611" y1="48056" x2="91667" y2="47778"/>
                        <a14:foregroundMark x1="91667" y1="47778" x2="94444" y2="48056"/>
                        <a14:foregroundMark x1="52778" y1="63333" x2="475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02" y="5088424"/>
            <a:ext cx="1037917" cy="10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Drone Logo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48095DC2-DF58-AC35-5564-4FEAF49A2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4444">
                        <a14:foregroundMark x1="5833" y1="48056" x2="22500" y2="47222"/>
                        <a14:foregroundMark x1="22500" y1="47222" x2="26111" y2="47222"/>
                        <a14:foregroundMark x1="41667" y1="36111" x2="59167" y2="36667"/>
                        <a14:foregroundMark x1="73611" y1="48056" x2="91667" y2="47778"/>
                        <a14:foregroundMark x1="91667" y1="47778" x2="94444" y2="48056"/>
                        <a14:foregroundMark x1="52778" y1="63333" x2="475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445" y="3740619"/>
            <a:ext cx="1037917" cy="10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Drone Logo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67FADCFA-3EF2-2340-F61E-EDAD1BF05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4444">
                        <a14:foregroundMark x1="5833" y1="48056" x2="22500" y2="47222"/>
                        <a14:foregroundMark x1="22500" y1="47222" x2="26111" y2="47222"/>
                        <a14:foregroundMark x1="41667" y1="36111" x2="59167" y2="36667"/>
                        <a14:foregroundMark x1="73611" y1="48056" x2="91667" y2="47778"/>
                        <a14:foregroundMark x1="91667" y1="47778" x2="94444" y2="48056"/>
                        <a14:foregroundMark x1="52778" y1="63333" x2="475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528" y="3559932"/>
            <a:ext cx="1037917" cy="10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Drone Logo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0E58C2CF-52E3-DF0A-0478-0D661BB7D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4444">
                        <a14:foregroundMark x1="5833" y1="48056" x2="22500" y2="47222"/>
                        <a14:foregroundMark x1="22500" y1="47222" x2="26111" y2="47222"/>
                        <a14:foregroundMark x1="41667" y1="36111" x2="59167" y2="36667"/>
                        <a14:foregroundMark x1="73611" y1="48056" x2="91667" y2="47778"/>
                        <a14:foregroundMark x1="91667" y1="47778" x2="94444" y2="48056"/>
                        <a14:foregroundMark x1="52778" y1="63333" x2="475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589" y="2754692"/>
            <a:ext cx="1037917" cy="10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Drone Logo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D4C929A4-C99D-BAD6-B703-0543008EC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4444">
                        <a14:foregroundMark x1="5833" y1="48056" x2="22500" y2="47222"/>
                        <a14:foregroundMark x1="22500" y1="47222" x2="26111" y2="47222"/>
                        <a14:foregroundMark x1="41667" y1="36111" x2="59167" y2="36667"/>
                        <a14:foregroundMark x1="73611" y1="48056" x2="91667" y2="47778"/>
                        <a14:foregroundMark x1="91667" y1="47778" x2="94444" y2="48056"/>
                        <a14:foregroundMark x1="52778" y1="63333" x2="475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121" y="2253245"/>
            <a:ext cx="1037917" cy="10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ree: Home Png - Home Icon Transparent Background - nohat.cc">
            <a:extLst>
              <a:ext uri="{FF2B5EF4-FFF2-40B4-BE49-F238E27FC236}">
                <a16:creationId xmlns:a16="http://schemas.microsoft.com/office/drawing/2014/main" id="{8B271C8E-8F8B-E099-F394-3E752DB2D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0139" y1="52577" x2="49861" y2="11753"/>
                        <a14:foregroundMark x1="60833" y1="16082" x2="67917" y2="14227"/>
                        <a14:foregroundMark x1="67917" y1="14227" x2="69306" y2="14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5" y="5849183"/>
            <a:ext cx="960120" cy="64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Free: Home Png - Home Icon Transparent Background - nohat.cc">
            <a:extLst>
              <a:ext uri="{FF2B5EF4-FFF2-40B4-BE49-F238E27FC236}">
                <a16:creationId xmlns:a16="http://schemas.microsoft.com/office/drawing/2014/main" id="{ED60B55E-FFE4-BA31-4872-8CB606E7E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0139" y1="52577" x2="49861" y2="11753"/>
                        <a14:foregroundMark x1="60833" y1="16082" x2="67917" y2="14227"/>
                        <a14:foregroundMark x1="67917" y1="14227" x2="69306" y2="14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108" y="4399377"/>
            <a:ext cx="960120" cy="64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 descr="Free: Home Png - Home Icon Transparent Background - nohat.cc">
            <a:extLst>
              <a:ext uri="{FF2B5EF4-FFF2-40B4-BE49-F238E27FC236}">
                <a16:creationId xmlns:a16="http://schemas.microsoft.com/office/drawing/2014/main" id="{D00B4DC2-4102-DF63-088E-F103FB864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0139" y1="52577" x2="49861" y2="11753"/>
                        <a14:foregroundMark x1="60833" y1="16082" x2="67917" y2="14227"/>
                        <a14:foregroundMark x1="67917" y1="14227" x2="69306" y2="14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404" y="4315948"/>
            <a:ext cx="960120" cy="64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Free: Home Png - Home Icon Transparent Background - nohat.cc">
            <a:extLst>
              <a:ext uri="{FF2B5EF4-FFF2-40B4-BE49-F238E27FC236}">
                <a16:creationId xmlns:a16="http://schemas.microsoft.com/office/drawing/2014/main" id="{683CD8FF-14C7-6B21-37A9-22DB1BD4D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0139" y1="52577" x2="49861" y2="11753"/>
                        <a14:foregroundMark x1="60833" y1="16082" x2="67917" y2="14227"/>
                        <a14:foregroundMark x1="67917" y1="14227" x2="69306" y2="14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541" y="3713769"/>
            <a:ext cx="960120" cy="64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" descr="Free: Home Png - Home Icon Transparent Background - nohat.cc">
            <a:extLst>
              <a:ext uri="{FF2B5EF4-FFF2-40B4-BE49-F238E27FC236}">
                <a16:creationId xmlns:a16="http://schemas.microsoft.com/office/drawing/2014/main" id="{31FE4757-BB16-4144-0FE4-697E8C95A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0139" y1="52577" x2="49861" y2="11753"/>
                        <a14:foregroundMark x1="60833" y1="16082" x2="67917" y2="14227"/>
                        <a14:foregroundMark x1="67917" y1="14227" x2="69306" y2="14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269" y="3302020"/>
            <a:ext cx="960120" cy="64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2" descr="Free: Home Png - Home Icon Transparent Background - nohat.cc">
            <a:extLst>
              <a:ext uri="{FF2B5EF4-FFF2-40B4-BE49-F238E27FC236}">
                <a16:creationId xmlns:a16="http://schemas.microsoft.com/office/drawing/2014/main" id="{DB4279CE-6015-17B6-1F80-AFD3AD346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0139" y1="52577" x2="49861" y2="11753"/>
                        <a14:foregroundMark x1="60833" y1="16082" x2="67917" y2="14227"/>
                        <a14:foregroundMark x1="67917" y1="14227" x2="69306" y2="14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643" y="3189199"/>
            <a:ext cx="960120" cy="64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 descr="Free: Home Png - Home Icon Transparent Background - nohat.cc">
            <a:extLst>
              <a:ext uri="{FF2B5EF4-FFF2-40B4-BE49-F238E27FC236}">
                <a16:creationId xmlns:a16="http://schemas.microsoft.com/office/drawing/2014/main" id="{F5CCE765-EE3C-D9B6-E210-544A28BF1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0139" y1="52577" x2="49861" y2="11753"/>
                        <a14:foregroundMark x1="60833" y1="16082" x2="67917" y2="14227"/>
                        <a14:foregroundMark x1="67917" y1="14227" x2="69306" y2="14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479" y="3724627"/>
            <a:ext cx="960120" cy="64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ardboard Box, Freight Transport, Packaging And Labeling ...">
            <a:extLst>
              <a:ext uri="{FF2B5EF4-FFF2-40B4-BE49-F238E27FC236}">
                <a16:creationId xmlns:a16="http://schemas.microsoft.com/office/drawing/2014/main" id="{F942B6C5-A3CF-71AF-F682-F07E94DDE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75" b="97875" l="3000" r="97375">
                        <a14:foregroundMark x1="5125" y1="29500" x2="61500" y2="46750"/>
                        <a14:foregroundMark x1="61500" y1="46750" x2="62000" y2="47125"/>
                        <a14:foregroundMark x1="32000" y1="48500" x2="34250" y2="41375"/>
                        <a14:foregroundMark x1="34250" y1="41375" x2="55250" y2="16875"/>
                        <a14:foregroundMark x1="55250" y1="16875" x2="65250" y2="10125"/>
                        <a14:foregroundMark x1="37750" y1="50250" x2="29375" y2="47625"/>
                        <a14:foregroundMark x1="29375" y1="47625" x2="31750" y2="37750"/>
                        <a14:foregroundMark x1="31750" y1="37750" x2="38250" y2="28750"/>
                        <a14:foregroundMark x1="38250" y1="28750" x2="61625" y2="12125"/>
                        <a14:foregroundMark x1="61625" y1="12125" x2="55375" y2="23500"/>
                        <a14:foregroundMark x1="55375" y1="23500" x2="41500" y2="38000"/>
                        <a14:foregroundMark x1="41500" y1="38000" x2="37375" y2="46125"/>
                        <a14:foregroundMark x1="37375" y1="46125" x2="37750" y2="50750"/>
                        <a14:foregroundMark x1="62500" y1="48500" x2="62250" y2="92750"/>
                        <a14:foregroundMark x1="62250" y1="92750" x2="62750" y2="93875"/>
                        <a14:foregroundMark x1="63125" y1="97875" x2="97250" y2="63000"/>
                        <a14:foregroundMark x1="97375" y1="60375" x2="96500" y2="14250"/>
                        <a14:foregroundMark x1="96500" y1="14250" x2="96500" y2="20500"/>
                        <a14:foregroundMark x1="63875" y1="45375" x2="95500" y2="19875"/>
                        <a14:foregroundMark x1="92500" y1="14750" x2="43625" y2="3875"/>
                        <a14:foregroundMark x1="3000" y1="32875" x2="5750" y2="76250"/>
                        <a14:foregroundMark x1="5750" y1="76250" x2="6500" y2="77375"/>
                        <a14:foregroundMark x1="81000" y1="53375" x2="80875" y2="52000"/>
                        <a14:foregroundMark x1="87750" y1="57375" x2="87625" y2="52625"/>
                        <a14:foregroundMark x1="87250" y1="46375" x2="87250" y2="45250"/>
                        <a14:foregroundMark x1="80750" y1="63250" x2="80750" y2="58375"/>
                        <a14:foregroundMark x1="78375" y1="71750" x2="83250" y2="66375"/>
                        <a14:foregroundMark x1="83250" y1="66375" x2="85375" y2="66375"/>
                        <a14:backgroundMark x1="47750" y1="52375" x2="48875" y2="60250"/>
                        <a14:backgroundMark x1="48875" y1="60250" x2="41125" y2="72375"/>
                        <a14:backgroundMark x1="41125" y1="72375" x2="26250" y2="74375"/>
                        <a14:backgroundMark x1="26250" y1="74375" x2="16875" y2="65125"/>
                        <a14:backgroundMark x1="16875" y1="65125" x2="12000" y2="56500"/>
                        <a14:backgroundMark x1="12000" y1="56500" x2="12250" y2="49375"/>
                        <a14:backgroundMark x1="12250" y1="49375" x2="37500" y2="60500"/>
                        <a14:backgroundMark x1="37500" y1="60500" x2="45125" y2="59125"/>
                        <a14:backgroundMark x1="45125" y1="59125" x2="49500" y2="5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79" y="6227351"/>
            <a:ext cx="300565" cy="30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ardboard Box, Freight Transport, Packaging And Labeling ...">
            <a:extLst>
              <a:ext uri="{FF2B5EF4-FFF2-40B4-BE49-F238E27FC236}">
                <a16:creationId xmlns:a16="http://schemas.microsoft.com/office/drawing/2014/main" id="{66A46F2B-0CED-1BB9-FB8A-1F2BC53DA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75" b="97875" l="3000" r="97375">
                        <a14:foregroundMark x1="5125" y1="29500" x2="61500" y2="46750"/>
                        <a14:foregroundMark x1="61500" y1="46750" x2="62000" y2="47125"/>
                        <a14:foregroundMark x1="32000" y1="48500" x2="34250" y2="41375"/>
                        <a14:foregroundMark x1="34250" y1="41375" x2="55250" y2="16875"/>
                        <a14:foregroundMark x1="55250" y1="16875" x2="65250" y2="10125"/>
                        <a14:foregroundMark x1="37750" y1="50250" x2="29375" y2="47625"/>
                        <a14:foregroundMark x1="29375" y1="47625" x2="31750" y2="37750"/>
                        <a14:foregroundMark x1="31750" y1="37750" x2="38250" y2="28750"/>
                        <a14:foregroundMark x1="38250" y1="28750" x2="61625" y2="12125"/>
                        <a14:foregroundMark x1="61625" y1="12125" x2="55375" y2="23500"/>
                        <a14:foregroundMark x1="55375" y1="23500" x2="41500" y2="38000"/>
                        <a14:foregroundMark x1="41500" y1="38000" x2="37375" y2="46125"/>
                        <a14:foregroundMark x1="37375" y1="46125" x2="37750" y2="50750"/>
                        <a14:foregroundMark x1="62500" y1="48500" x2="62250" y2="92750"/>
                        <a14:foregroundMark x1="62250" y1="92750" x2="62750" y2="93875"/>
                        <a14:foregroundMark x1="63125" y1="97875" x2="97250" y2="63000"/>
                        <a14:foregroundMark x1="97375" y1="60375" x2="96500" y2="14250"/>
                        <a14:foregroundMark x1="96500" y1="14250" x2="96500" y2="20500"/>
                        <a14:foregroundMark x1="63875" y1="45375" x2="95500" y2="19875"/>
                        <a14:foregroundMark x1="92500" y1="14750" x2="43625" y2="3875"/>
                        <a14:foregroundMark x1="3000" y1="32875" x2="5750" y2="76250"/>
                        <a14:foregroundMark x1="5750" y1="76250" x2="6500" y2="77375"/>
                        <a14:foregroundMark x1="81000" y1="53375" x2="80875" y2="52000"/>
                        <a14:foregroundMark x1="87750" y1="57375" x2="87625" y2="52625"/>
                        <a14:foregroundMark x1="87250" y1="46375" x2="87250" y2="45250"/>
                        <a14:foregroundMark x1="80750" y1="63250" x2="80750" y2="58375"/>
                        <a14:foregroundMark x1="78375" y1="71750" x2="83250" y2="66375"/>
                        <a14:foregroundMark x1="83250" y1="66375" x2="85375" y2="66375"/>
                        <a14:backgroundMark x1="47750" y1="52375" x2="48875" y2="60250"/>
                        <a14:backgroundMark x1="48875" y1="60250" x2="41125" y2="72375"/>
                        <a14:backgroundMark x1="41125" y1="72375" x2="26250" y2="74375"/>
                        <a14:backgroundMark x1="26250" y1="74375" x2="16875" y2="65125"/>
                        <a14:backgroundMark x1="16875" y1="65125" x2="12000" y2="56500"/>
                        <a14:backgroundMark x1="12000" y1="56500" x2="12250" y2="49375"/>
                        <a14:backgroundMark x1="12250" y1="49375" x2="37500" y2="60500"/>
                        <a14:backgroundMark x1="37500" y1="60500" x2="45125" y2="59125"/>
                        <a14:backgroundMark x1="45125" y1="59125" x2="49500" y2="5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352" y="4718501"/>
            <a:ext cx="300565" cy="30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ardboard Box, Freight Transport, Packaging And Labeling ...">
            <a:extLst>
              <a:ext uri="{FF2B5EF4-FFF2-40B4-BE49-F238E27FC236}">
                <a16:creationId xmlns:a16="http://schemas.microsoft.com/office/drawing/2014/main" id="{2AEB3EDD-7094-9623-FA42-8ED6D4072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75" b="97875" l="3000" r="97375">
                        <a14:foregroundMark x1="5125" y1="29500" x2="61500" y2="46750"/>
                        <a14:foregroundMark x1="61500" y1="46750" x2="62000" y2="47125"/>
                        <a14:foregroundMark x1="32000" y1="48500" x2="34250" y2="41375"/>
                        <a14:foregroundMark x1="34250" y1="41375" x2="55250" y2="16875"/>
                        <a14:foregroundMark x1="55250" y1="16875" x2="65250" y2="10125"/>
                        <a14:foregroundMark x1="37750" y1="50250" x2="29375" y2="47625"/>
                        <a14:foregroundMark x1="29375" y1="47625" x2="31750" y2="37750"/>
                        <a14:foregroundMark x1="31750" y1="37750" x2="38250" y2="28750"/>
                        <a14:foregroundMark x1="38250" y1="28750" x2="61625" y2="12125"/>
                        <a14:foregroundMark x1="61625" y1="12125" x2="55375" y2="23500"/>
                        <a14:foregroundMark x1="55375" y1="23500" x2="41500" y2="38000"/>
                        <a14:foregroundMark x1="41500" y1="38000" x2="37375" y2="46125"/>
                        <a14:foregroundMark x1="37375" y1="46125" x2="37750" y2="50750"/>
                        <a14:foregroundMark x1="62500" y1="48500" x2="62250" y2="92750"/>
                        <a14:foregroundMark x1="62250" y1="92750" x2="62750" y2="93875"/>
                        <a14:foregroundMark x1="63125" y1="97875" x2="97250" y2="63000"/>
                        <a14:foregroundMark x1="97375" y1="60375" x2="96500" y2="14250"/>
                        <a14:foregroundMark x1="96500" y1="14250" x2="96500" y2="20500"/>
                        <a14:foregroundMark x1="63875" y1="45375" x2="95500" y2="19875"/>
                        <a14:foregroundMark x1="92500" y1="14750" x2="43625" y2="3875"/>
                        <a14:foregroundMark x1="3000" y1="32875" x2="5750" y2="76250"/>
                        <a14:foregroundMark x1="5750" y1="76250" x2="6500" y2="77375"/>
                        <a14:foregroundMark x1="81000" y1="53375" x2="80875" y2="52000"/>
                        <a14:foregroundMark x1="87750" y1="57375" x2="87625" y2="52625"/>
                        <a14:foregroundMark x1="87250" y1="46375" x2="87250" y2="45250"/>
                        <a14:foregroundMark x1="80750" y1="63250" x2="80750" y2="58375"/>
                        <a14:foregroundMark x1="78375" y1="71750" x2="83250" y2="66375"/>
                        <a14:foregroundMark x1="83250" y1="66375" x2="85375" y2="66375"/>
                        <a14:backgroundMark x1="47750" y1="52375" x2="48875" y2="60250"/>
                        <a14:backgroundMark x1="48875" y1="60250" x2="41125" y2="72375"/>
                        <a14:backgroundMark x1="41125" y1="72375" x2="26250" y2="74375"/>
                        <a14:backgroundMark x1="26250" y1="74375" x2="16875" y2="65125"/>
                        <a14:backgroundMark x1="16875" y1="65125" x2="12000" y2="56500"/>
                        <a14:backgroundMark x1="12000" y1="56500" x2="12250" y2="49375"/>
                        <a14:backgroundMark x1="12250" y1="49375" x2="37500" y2="60500"/>
                        <a14:backgroundMark x1="37500" y1="60500" x2="45125" y2="59125"/>
                        <a14:backgroundMark x1="45125" y1="59125" x2="49500" y2="5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945" y="4757090"/>
            <a:ext cx="300565" cy="30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ardboard Box, Freight Transport, Packaging And Labeling ...">
            <a:extLst>
              <a:ext uri="{FF2B5EF4-FFF2-40B4-BE49-F238E27FC236}">
                <a16:creationId xmlns:a16="http://schemas.microsoft.com/office/drawing/2014/main" id="{540701D5-DDB9-12FA-94DD-363C6B898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75" b="97875" l="3000" r="97375">
                        <a14:foregroundMark x1="5125" y1="29500" x2="61500" y2="46750"/>
                        <a14:foregroundMark x1="61500" y1="46750" x2="62000" y2="47125"/>
                        <a14:foregroundMark x1="32000" y1="48500" x2="34250" y2="41375"/>
                        <a14:foregroundMark x1="34250" y1="41375" x2="55250" y2="16875"/>
                        <a14:foregroundMark x1="55250" y1="16875" x2="65250" y2="10125"/>
                        <a14:foregroundMark x1="37750" y1="50250" x2="29375" y2="47625"/>
                        <a14:foregroundMark x1="29375" y1="47625" x2="31750" y2="37750"/>
                        <a14:foregroundMark x1="31750" y1="37750" x2="38250" y2="28750"/>
                        <a14:foregroundMark x1="38250" y1="28750" x2="61625" y2="12125"/>
                        <a14:foregroundMark x1="61625" y1="12125" x2="55375" y2="23500"/>
                        <a14:foregroundMark x1="55375" y1="23500" x2="41500" y2="38000"/>
                        <a14:foregroundMark x1="41500" y1="38000" x2="37375" y2="46125"/>
                        <a14:foregroundMark x1="37375" y1="46125" x2="37750" y2="50750"/>
                        <a14:foregroundMark x1="62500" y1="48500" x2="62250" y2="92750"/>
                        <a14:foregroundMark x1="62250" y1="92750" x2="62750" y2="93875"/>
                        <a14:foregroundMark x1="63125" y1="97875" x2="97250" y2="63000"/>
                        <a14:foregroundMark x1="97375" y1="60375" x2="96500" y2="14250"/>
                        <a14:foregroundMark x1="96500" y1="14250" x2="96500" y2="20500"/>
                        <a14:foregroundMark x1="63875" y1="45375" x2="95500" y2="19875"/>
                        <a14:foregroundMark x1="92500" y1="14750" x2="43625" y2="3875"/>
                        <a14:foregroundMark x1="3000" y1="32875" x2="5750" y2="76250"/>
                        <a14:foregroundMark x1="5750" y1="76250" x2="6500" y2="77375"/>
                        <a14:foregroundMark x1="81000" y1="53375" x2="80875" y2="52000"/>
                        <a14:foregroundMark x1="87750" y1="57375" x2="87625" y2="52625"/>
                        <a14:foregroundMark x1="87250" y1="46375" x2="87250" y2="45250"/>
                        <a14:foregroundMark x1="80750" y1="63250" x2="80750" y2="58375"/>
                        <a14:foregroundMark x1="78375" y1="71750" x2="83250" y2="66375"/>
                        <a14:foregroundMark x1="83250" y1="66375" x2="85375" y2="66375"/>
                        <a14:backgroundMark x1="47750" y1="52375" x2="48875" y2="60250"/>
                        <a14:backgroundMark x1="48875" y1="60250" x2="41125" y2="72375"/>
                        <a14:backgroundMark x1="41125" y1="72375" x2="26250" y2="74375"/>
                        <a14:backgroundMark x1="26250" y1="74375" x2="16875" y2="65125"/>
                        <a14:backgroundMark x1="16875" y1="65125" x2="12000" y2="56500"/>
                        <a14:backgroundMark x1="12000" y1="56500" x2="12250" y2="49375"/>
                        <a14:backgroundMark x1="12250" y1="49375" x2="37500" y2="60500"/>
                        <a14:backgroundMark x1="37500" y1="60500" x2="45125" y2="59125"/>
                        <a14:backgroundMark x1="45125" y1="59125" x2="49500" y2="5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458" y="3791762"/>
            <a:ext cx="300565" cy="30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ardboard Box, Freight Transport, Packaging And Labeling ...">
            <a:extLst>
              <a:ext uri="{FF2B5EF4-FFF2-40B4-BE49-F238E27FC236}">
                <a16:creationId xmlns:a16="http://schemas.microsoft.com/office/drawing/2014/main" id="{1DE04882-5D38-D290-F144-2783CDD3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75" b="97875" l="3000" r="97375">
                        <a14:foregroundMark x1="5125" y1="29500" x2="61500" y2="46750"/>
                        <a14:foregroundMark x1="61500" y1="46750" x2="62000" y2="47125"/>
                        <a14:foregroundMark x1="32000" y1="48500" x2="34250" y2="41375"/>
                        <a14:foregroundMark x1="34250" y1="41375" x2="55250" y2="16875"/>
                        <a14:foregroundMark x1="55250" y1="16875" x2="65250" y2="10125"/>
                        <a14:foregroundMark x1="37750" y1="50250" x2="29375" y2="47625"/>
                        <a14:foregroundMark x1="29375" y1="47625" x2="31750" y2="37750"/>
                        <a14:foregroundMark x1="31750" y1="37750" x2="38250" y2="28750"/>
                        <a14:foregroundMark x1="38250" y1="28750" x2="61625" y2="12125"/>
                        <a14:foregroundMark x1="61625" y1="12125" x2="55375" y2="23500"/>
                        <a14:foregroundMark x1="55375" y1="23500" x2="41500" y2="38000"/>
                        <a14:foregroundMark x1="41500" y1="38000" x2="37375" y2="46125"/>
                        <a14:foregroundMark x1="37375" y1="46125" x2="37750" y2="50750"/>
                        <a14:foregroundMark x1="62500" y1="48500" x2="62250" y2="92750"/>
                        <a14:foregroundMark x1="62250" y1="92750" x2="62750" y2="93875"/>
                        <a14:foregroundMark x1="63125" y1="97875" x2="97250" y2="63000"/>
                        <a14:foregroundMark x1="97375" y1="60375" x2="96500" y2="14250"/>
                        <a14:foregroundMark x1="96500" y1="14250" x2="96500" y2="20500"/>
                        <a14:foregroundMark x1="63875" y1="45375" x2="95500" y2="19875"/>
                        <a14:foregroundMark x1="92500" y1="14750" x2="43625" y2="3875"/>
                        <a14:foregroundMark x1="3000" y1="32875" x2="5750" y2="76250"/>
                        <a14:foregroundMark x1="5750" y1="76250" x2="6500" y2="77375"/>
                        <a14:foregroundMark x1="81000" y1="53375" x2="80875" y2="52000"/>
                        <a14:foregroundMark x1="87750" y1="57375" x2="87625" y2="52625"/>
                        <a14:foregroundMark x1="87250" y1="46375" x2="87250" y2="45250"/>
                        <a14:foregroundMark x1="80750" y1="63250" x2="80750" y2="58375"/>
                        <a14:foregroundMark x1="78375" y1="71750" x2="83250" y2="66375"/>
                        <a14:foregroundMark x1="83250" y1="66375" x2="85375" y2="66375"/>
                        <a14:backgroundMark x1="47750" y1="52375" x2="48875" y2="60250"/>
                        <a14:backgroundMark x1="48875" y1="60250" x2="41125" y2="72375"/>
                        <a14:backgroundMark x1="41125" y1="72375" x2="26250" y2="74375"/>
                        <a14:backgroundMark x1="26250" y1="74375" x2="16875" y2="65125"/>
                        <a14:backgroundMark x1="16875" y1="65125" x2="12000" y2="56500"/>
                        <a14:backgroundMark x1="12000" y1="56500" x2="12250" y2="49375"/>
                        <a14:backgroundMark x1="12250" y1="49375" x2="37500" y2="60500"/>
                        <a14:backgroundMark x1="37500" y1="60500" x2="45125" y2="59125"/>
                        <a14:backgroundMark x1="45125" y1="59125" x2="49500" y2="5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422" y="4203585"/>
            <a:ext cx="300565" cy="30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ardboard Box, Freight Transport, Packaging And Labeling ...">
            <a:extLst>
              <a:ext uri="{FF2B5EF4-FFF2-40B4-BE49-F238E27FC236}">
                <a16:creationId xmlns:a16="http://schemas.microsoft.com/office/drawing/2014/main" id="{46D97188-20AA-8B8F-8374-38D41886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75" b="97875" l="3000" r="97375">
                        <a14:foregroundMark x1="5125" y1="29500" x2="61500" y2="46750"/>
                        <a14:foregroundMark x1="61500" y1="46750" x2="62000" y2="47125"/>
                        <a14:foregroundMark x1="32000" y1="48500" x2="34250" y2="41375"/>
                        <a14:foregroundMark x1="34250" y1="41375" x2="55250" y2="16875"/>
                        <a14:foregroundMark x1="55250" y1="16875" x2="65250" y2="10125"/>
                        <a14:foregroundMark x1="37750" y1="50250" x2="29375" y2="47625"/>
                        <a14:foregroundMark x1="29375" y1="47625" x2="31750" y2="37750"/>
                        <a14:foregroundMark x1="31750" y1="37750" x2="38250" y2="28750"/>
                        <a14:foregroundMark x1="38250" y1="28750" x2="61625" y2="12125"/>
                        <a14:foregroundMark x1="61625" y1="12125" x2="55375" y2="23500"/>
                        <a14:foregroundMark x1="55375" y1="23500" x2="41500" y2="38000"/>
                        <a14:foregroundMark x1="41500" y1="38000" x2="37375" y2="46125"/>
                        <a14:foregroundMark x1="37375" y1="46125" x2="37750" y2="50750"/>
                        <a14:foregroundMark x1="62500" y1="48500" x2="62250" y2="92750"/>
                        <a14:foregroundMark x1="62250" y1="92750" x2="62750" y2="93875"/>
                        <a14:foregroundMark x1="63125" y1="97875" x2="97250" y2="63000"/>
                        <a14:foregroundMark x1="97375" y1="60375" x2="96500" y2="14250"/>
                        <a14:foregroundMark x1="96500" y1="14250" x2="96500" y2="20500"/>
                        <a14:foregroundMark x1="63875" y1="45375" x2="95500" y2="19875"/>
                        <a14:foregroundMark x1="92500" y1="14750" x2="43625" y2="3875"/>
                        <a14:foregroundMark x1="3000" y1="32875" x2="5750" y2="76250"/>
                        <a14:foregroundMark x1="5750" y1="76250" x2="6500" y2="77375"/>
                        <a14:foregroundMark x1="81000" y1="53375" x2="80875" y2="52000"/>
                        <a14:foregroundMark x1="87750" y1="57375" x2="87625" y2="52625"/>
                        <a14:foregroundMark x1="87250" y1="46375" x2="87250" y2="45250"/>
                        <a14:foregroundMark x1="80750" y1="63250" x2="80750" y2="58375"/>
                        <a14:foregroundMark x1="78375" y1="71750" x2="83250" y2="66375"/>
                        <a14:foregroundMark x1="83250" y1="66375" x2="85375" y2="66375"/>
                        <a14:backgroundMark x1="47750" y1="52375" x2="48875" y2="60250"/>
                        <a14:backgroundMark x1="48875" y1="60250" x2="41125" y2="72375"/>
                        <a14:backgroundMark x1="41125" y1="72375" x2="26250" y2="74375"/>
                        <a14:backgroundMark x1="26250" y1="74375" x2="16875" y2="65125"/>
                        <a14:backgroundMark x1="16875" y1="65125" x2="12000" y2="56500"/>
                        <a14:backgroundMark x1="12000" y1="56500" x2="12250" y2="49375"/>
                        <a14:backgroundMark x1="12250" y1="49375" x2="37500" y2="60500"/>
                        <a14:backgroundMark x1="37500" y1="60500" x2="45125" y2="59125"/>
                        <a14:backgroundMark x1="45125" y1="59125" x2="49500" y2="5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766" y="4225301"/>
            <a:ext cx="300565" cy="30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ardboard Box, Freight Transport, Packaging And Labeling ...">
            <a:extLst>
              <a:ext uri="{FF2B5EF4-FFF2-40B4-BE49-F238E27FC236}">
                <a16:creationId xmlns:a16="http://schemas.microsoft.com/office/drawing/2014/main" id="{857D5F4A-DFCF-5222-4723-236EC2836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75" b="97875" l="3000" r="97375">
                        <a14:foregroundMark x1="5125" y1="29500" x2="61500" y2="46750"/>
                        <a14:foregroundMark x1="61500" y1="46750" x2="62000" y2="47125"/>
                        <a14:foregroundMark x1="32000" y1="48500" x2="34250" y2="41375"/>
                        <a14:foregroundMark x1="34250" y1="41375" x2="55250" y2="16875"/>
                        <a14:foregroundMark x1="55250" y1="16875" x2="65250" y2="10125"/>
                        <a14:foregroundMark x1="37750" y1="50250" x2="29375" y2="47625"/>
                        <a14:foregroundMark x1="29375" y1="47625" x2="31750" y2="37750"/>
                        <a14:foregroundMark x1="31750" y1="37750" x2="38250" y2="28750"/>
                        <a14:foregroundMark x1="38250" y1="28750" x2="61625" y2="12125"/>
                        <a14:foregroundMark x1="61625" y1="12125" x2="55375" y2="23500"/>
                        <a14:foregroundMark x1="55375" y1="23500" x2="41500" y2="38000"/>
                        <a14:foregroundMark x1="41500" y1="38000" x2="37375" y2="46125"/>
                        <a14:foregroundMark x1="37375" y1="46125" x2="37750" y2="50750"/>
                        <a14:foregroundMark x1="62500" y1="48500" x2="62250" y2="92750"/>
                        <a14:foregroundMark x1="62250" y1="92750" x2="62750" y2="93875"/>
                        <a14:foregroundMark x1="63125" y1="97875" x2="97250" y2="63000"/>
                        <a14:foregroundMark x1="97375" y1="60375" x2="96500" y2="14250"/>
                        <a14:foregroundMark x1="96500" y1="14250" x2="96500" y2="20500"/>
                        <a14:foregroundMark x1="63875" y1="45375" x2="95500" y2="19875"/>
                        <a14:foregroundMark x1="92500" y1="14750" x2="43625" y2="3875"/>
                        <a14:foregroundMark x1="3000" y1="32875" x2="5750" y2="76250"/>
                        <a14:foregroundMark x1="5750" y1="76250" x2="6500" y2="77375"/>
                        <a14:foregroundMark x1="81000" y1="53375" x2="80875" y2="52000"/>
                        <a14:foregroundMark x1="87750" y1="57375" x2="87625" y2="52625"/>
                        <a14:foregroundMark x1="87250" y1="46375" x2="87250" y2="45250"/>
                        <a14:foregroundMark x1="80750" y1="63250" x2="80750" y2="58375"/>
                        <a14:foregroundMark x1="78375" y1="71750" x2="83250" y2="66375"/>
                        <a14:foregroundMark x1="83250" y1="66375" x2="85375" y2="66375"/>
                        <a14:backgroundMark x1="47750" y1="52375" x2="48875" y2="60250"/>
                        <a14:backgroundMark x1="48875" y1="60250" x2="41125" y2="72375"/>
                        <a14:backgroundMark x1="41125" y1="72375" x2="26250" y2="74375"/>
                        <a14:backgroundMark x1="26250" y1="74375" x2="16875" y2="65125"/>
                        <a14:backgroundMark x1="16875" y1="65125" x2="12000" y2="56500"/>
                        <a14:backgroundMark x1="12000" y1="56500" x2="12250" y2="49375"/>
                        <a14:backgroundMark x1="12250" y1="49375" x2="37500" y2="60500"/>
                        <a14:backgroundMark x1="37500" y1="60500" x2="45125" y2="59125"/>
                        <a14:backgroundMark x1="45125" y1="59125" x2="49500" y2="5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265" y="3740619"/>
            <a:ext cx="300565" cy="30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ardboard Box, Freight Transport, Packaging And Labeling ...">
            <a:extLst>
              <a:ext uri="{FF2B5EF4-FFF2-40B4-BE49-F238E27FC236}">
                <a16:creationId xmlns:a16="http://schemas.microsoft.com/office/drawing/2014/main" id="{D8E38822-9FBD-D0A5-D56F-E70DD6198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75" b="97875" l="3000" r="97375">
                        <a14:foregroundMark x1="5125" y1="29500" x2="61500" y2="46750"/>
                        <a14:foregroundMark x1="61500" y1="46750" x2="62000" y2="47125"/>
                        <a14:foregroundMark x1="32000" y1="48500" x2="34250" y2="41375"/>
                        <a14:foregroundMark x1="34250" y1="41375" x2="55250" y2="16875"/>
                        <a14:foregroundMark x1="55250" y1="16875" x2="65250" y2="10125"/>
                        <a14:foregroundMark x1="37750" y1="50250" x2="29375" y2="47625"/>
                        <a14:foregroundMark x1="29375" y1="47625" x2="31750" y2="37750"/>
                        <a14:foregroundMark x1="31750" y1="37750" x2="38250" y2="28750"/>
                        <a14:foregroundMark x1="38250" y1="28750" x2="61625" y2="12125"/>
                        <a14:foregroundMark x1="61625" y1="12125" x2="55375" y2="23500"/>
                        <a14:foregroundMark x1="55375" y1="23500" x2="41500" y2="38000"/>
                        <a14:foregroundMark x1="41500" y1="38000" x2="37375" y2="46125"/>
                        <a14:foregroundMark x1="37375" y1="46125" x2="37750" y2="50750"/>
                        <a14:foregroundMark x1="62500" y1="48500" x2="62250" y2="92750"/>
                        <a14:foregroundMark x1="62250" y1="92750" x2="62750" y2="93875"/>
                        <a14:foregroundMark x1="63125" y1="97875" x2="97250" y2="63000"/>
                        <a14:foregroundMark x1="97375" y1="60375" x2="96500" y2="14250"/>
                        <a14:foregroundMark x1="96500" y1="14250" x2="96500" y2="20500"/>
                        <a14:foregroundMark x1="63875" y1="45375" x2="95500" y2="19875"/>
                        <a14:foregroundMark x1="92500" y1="14750" x2="43625" y2="3875"/>
                        <a14:foregroundMark x1="3000" y1="32875" x2="5750" y2="76250"/>
                        <a14:foregroundMark x1="5750" y1="76250" x2="6500" y2="77375"/>
                        <a14:foregroundMark x1="81000" y1="53375" x2="80875" y2="52000"/>
                        <a14:foregroundMark x1="87750" y1="57375" x2="87625" y2="52625"/>
                        <a14:foregroundMark x1="87250" y1="46375" x2="87250" y2="45250"/>
                        <a14:foregroundMark x1="80750" y1="63250" x2="80750" y2="58375"/>
                        <a14:foregroundMark x1="78375" y1="71750" x2="83250" y2="66375"/>
                        <a14:foregroundMark x1="83250" y1="66375" x2="85375" y2="66375"/>
                        <a14:backgroundMark x1="47750" y1="52375" x2="48875" y2="60250"/>
                        <a14:backgroundMark x1="48875" y1="60250" x2="41125" y2="72375"/>
                        <a14:backgroundMark x1="41125" y1="72375" x2="26250" y2="74375"/>
                        <a14:backgroundMark x1="26250" y1="74375" x2="16875" y2="65125"/>
                        <a14:backgroundMark x1="16875" y1="65125" x2="12000" y2="56500"/>
                        <a14:backgroundMark x1="12000" y1="56500" x2="12250" y2="49375"/>
                        <a14:backgroundMark x1="12250" y1="49375" x2="37500" y2="60500"/>
                        <a14:backgroundMark x1="37500" y1="60500" x2="45125" y2="59125"/>
                        <a14:backgroundMark x1="45125" y1="59125" x2="49500" y2="5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060" y="4290374"/>
            <a:ext cx="300565" cy="30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מציין מיקום של מספר שקופית 10">
            <a:extLst>
              <a:ext uri="{FF2B5EF4-FFF2-40B4-BE49-F238E27FC236}">
                <a16:creationId xmlns:a16="http://schemas.microsoft.com/office/drawing/2014/main" id="{7196426A-1948-CFF5-F661-E666868B6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4343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C5235D-7AEA-EBDA-E2E2-DD506EB4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/>
              <a:t>Literature Survey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F9D03BC-5434-917A-96A8-999190A88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 algn="l" rtl="0">
              <a:lnSpc>
                <a:spcPct val="110000"/>
              </a:lnSpc>
              <a:buNone/>
            </a:pPr>
            <a:r>
              <a:rPr lang="en-US" sz="180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en-US" sz="180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Taitler, A. et al. (2019) </a:t>
            </a:r>
            <a:r>
              <a:rPr lang="en-US" sz="1800" i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Minimum Time Validation for Hybrid Task Planning</a:t>
            </a:r>
            <a:r>
              <a:rPr lang="en-US" sz="180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icaps19.icaps-conference.org</a:t>
            </a:r>
            <a:r>
              <a:rPr lang="en-US" sz="180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Available at: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sng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https://icaps19.icaps-conference.org/workshops/PlanRob/PlanRob_2019_submissions/PlanRob_2019_paper_1.pdf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(Accessed: 04 December 2023).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lvl="0" indent="0" algn="l" rtl="0">
              <a:lnSpc>
                <a:spcPct val="110000"/>
              </a:lnSpc>
              <a:spcAft>
                <a:spcPts val="1800"/>
              </a:spcAft>
              <a:buNone/>
            </a:pPr>
            <a:r>
              <a:rPr lang="en-US" sz="1800" kern="10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[2] Fernandez-Gonzalez, E. Mixed Discrete-Continuous Planning with Complex Behaviors. In </a:t>
            </a:r>
            <a:r>
              <a:rPr lang="en-US" sz="1800" i="1" kern="10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26th International Conference on Automated Planning and Scheduling</a:t>
            </a:r>
            <a:r>
              <a:rPr lang="en-US" sz="1800" kern="10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(p. 48).</a:t>
            </a:r>
          </a:p>
          <a:p>
            <a:pPr marL="0" lvl="0" indent="0" algn="l" rtl="0">
              <a:lnSpc>
                <a:spcPct val="110000"/>
              </a:lnSpc>
              <a:spcAft>
                <a:spcPts val="1800"/>
              </a:spcAft>
              <a:buNone/>
            </a:pP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[3] </a:t>
            </a:r>
            <a:r>
              <a:rPr lang="en-US" sz="1800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Temporal Planning as Heuristic Search</a:t>
            </a: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(n.d.). Google Docs. </a:t>
            </a:r>
            <a:r>
              <a:rPr lang="en-US" sz="1800" u="sng" kern="10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https://docs.google.com/presentation/d/1N5gc__kmY3TE9cHqFg2zM8yT1zxehTc710nCRk6otxM/edit#slide=id.g221c7f3818_1_0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lnSpc>
                <a:spcPct val="110000"/>
              </a:lnSpc>
              <a:spcAft>
                <a:spcPts val="1800"/>
              </a:spcAft>
              <a:buNone/>
            </a:pP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[4] </a:t>
            </a:r>
            <a:r>
              <a:rPr lang="en-US" sz="1800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 Introduction to PDDL </a:t>
            </a:r>
            <a:r>
              <a:rPr lang="en-US" sz="1800" i="1" u="sng" kern="10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Introtopddl2.pdf (toronto.edu)</a:t>
            </a:r>
            <a:r>
              <a:rPr lang="en-US" sz="1800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lnSpc>
                <a:spcPct val="110000"/>
              </a:lnSpc>
              <a:spcAft>
                <a:spcPts val="1800"/>
              </a:spcAft>
              <a:buNone/>
            </a:pP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[5] </a:t>
            </a:r>
            <a:r>
              <a:rPr lang="en-US" sz="1800" i="1" kern="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Planning.wiki</a:t>
            </a:r>
            <a:r>
              <a:rPr lang="en-US" sz="1800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- the AI Planning &amp; PDDL Wiki. </a:t>
            </a:r>
            <a:r>
              <a:rPr lang="en-US" sz="1800" u="sng" kern="10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https://planning.wiki/</a:t>
            </a:r>
            <a:r>
              <a:rPr lang="en-US" sz="1800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lnSpc>
                <a:spcPct val="110000"/>
              </a:lnSpc>
              <a:spcAft>
                <a:spcPts val="1800"/>
              </a:spcAft>
              <a:buNone/>
            </a:pP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[6] </a:t>
            </a:r>
            <a:r>
              <a:rPr lang="en-US" sz="1800" i="1" kern="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Matrice</a:t>
            </a:r>
            <a:r>
              <a:rPr lang="en-US" sz="1800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600 - Product Information - DJI</a:t>
            </a: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(n.d.). DJI Official. </a:t>
            </a:r>
            <a:r>
              <a:rPr lang="en-US" sz="1800" u="sng" kern="10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https://www.dji.com/global/matrice600/info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30B2D74-9B09-FB86-383F-287933DD78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11" y="0"/>
            <a:ext cx="2981085" cy="666927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97C42EE-5EB3-D66D-7D6E-D0DA581A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3236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27679D84-FE5B-0866-EC81-581726688DFB}"/>
              </a:ext>
            </a:extLst>
          </p:cNvPr>
          <p:cNvGrpSpPr/>
          <p:nvPr/>
        </p:nvGrpSpPr>
        <p:grpSpPr>
          <a:xfrm>
            <a:off x="192073" y="49732"/>
            <a:ext cx="11748617" cy="6711741"/>
            <a:chOff x="192073" y="49732"/>
            <a:chExt cx="11748617" cy="671174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7E50E68-1537-A88C-F341-E0D920862C53}"/>
                </a:ext>
              </a:extLst>
            </p:cNvPr>
            <p:cNvSpPr/>
            <p:nvPr/>
          </p:nvSpPr>
          <p:spPr>
            <a:xfrm>
              <a:off x="1861827" y="3779441"/>
              <a:ext cx="2308224" cy="119669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scotty</a:t>
              </a:r>
              <a:endParaRPr lang="en-IL" sz="320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F9C5D3E-CFE3-F610-DE7D-0F67710FD23E}"/>
                </a:ext>
              </a:extLst>
            </p:cNvPr>
            <p:cNvCxnSpPr>
              <a:cxnSpLocks/>
              <a:stCxn id="9" idx="3"/>
              <a:endCxn id="4" idx="0"/>
            </p:cNvCxnSpPr>
            <p:nvPr/>
          </p:nvCxnSpPr>
          <p:spPr>
            <a:xfrm>
              <a:off x="3007796" y="3474783"/>
              <a:ext cx="8143" cy="3046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8A0B621-F5EB-AAC4-E7CE-A37E8AF92910}"/>
                </a:ext>
              </a:extLst>
            </p:cNvPr>
            <p:cNvSpPr/>
            <p:nvPr/>
          </p:nvSpPr>
          <p:spPr>
            <a:xfrm>
              <a:off x="676076" y="2132793"/>
              <a:ext cx="4663440" cy="1341990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Models of domain &amp; problem</a:t>
              </a:r>
            </a:p>
            <a:p>
              <a:pPr algn="ctr"/>
              <a:r>
                <a:rPr lang="en-US" sz="2800">
                  <a:solidFill>
                    <a:srgbClr val="FF0000"/>
                  </a:solidFill>
                </a:rPr>
                <a:t>PDDL</a:t>
              </a:r>
              <a:endParaRPr lang="en-IL" sz="2800">
                <a:solidFill>
                  <a:srgbClr val="FF0000"/>
                </a:solidFill>
              </a:endParaRPr>
            </a:p>
          </p:txBody>
        </p:sp>
        <p:sp>
          <p:nvSpPr>
            <p:cNvPr id="12" name="Scroll: Vertical 11">
              <a:extLst>
                <a:ext uri="{FF2B5EF4-FFF2-40B4-BE49-F238E27FC236}">
                  <a16:creationId xmlns:a16="http://schemas.microsoft.com/office/drawing/2014/main" id="{D28164C2-CE9D-418A-2257-2CF9437B4CD1}"/>
                </a:ext>
              </a:extLst>
            </p:cNvPr>
            <p:cNvSpPr/>
            <p:nvPr/>
          </p:nvSpPr>
          <p:spPr>
            <a:xfrm>
              <a:off x="1912642" y="49732"/>
              <a:ext cx="2190309" cy="906087"/>
            </a:xfrm>
            <a:prstGeom prst="verticalScroll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Domain and Problem Knowledge</a:t>
              </a:r>
              <a:endParaRPr lang="en-IL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727220E-3211-74C7-755F-28B0B963CDA5}"/>
                </a:ext>
              </a:extLst>
            </p:cNvPr>
            <p:cNvSpPr/>
            <p:nvPr/>
          </p:nvSpPr>
          <p:spPr>
            <a:xfrm>
              <a:off x="1861826" y="5590438"/>
              <a:ext cx="2308224" cy="94121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Plan</a:t>
              </a:r>
            </a:p>
            <a:p>
              <a:pPr algn="ctr"/>
              <a:r>
                <a:rPr lang="en-US" sz="3200">
                  <a:solidFill>
                    <a:srgbClr val="FF0000"/>
                  </a:solidFill>
                </a:rPr>
                <a:t>json format</a:t>
              </a:r>
              <a:endParaRPr lang="en-IL" sz="3200">
                <a:solidFill>
                  <a:srgbClr val="FF0000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4269349-2C69-39B2-7E65-9D1DD5CC4667}"/>
                </a:ext>
              </a:extLst>
            </p:cNvPr>
            <p:cNvSpPr/>
            <p:nvPr/>
          </p:nvSpPr>
          <p:spPr>
            <a:xfrm>
              <a:off x="9891685" y="5527921"/>
              <a:ext cx="2049005" cy="98891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Simulation</a:t>
              </a:r>
            </a:p>
            <a:p>
              <a:pPr algn="ctr"/>
              <a:r>
                <a:rPr lang="en-US" sz="3200">
                  <a:solidFill>
                    <a:srgbClr val="FF0000"/>
                  </a:solidFill>
                </a:rPr>
                <a:t>Unity</a:t>
              </a:r>
              <a:endParaRPr lang="en-IL" sz="3200">
                <a:solidFill>
                  <a:srgbClr val="FF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52312D-A632-843E-C603-A8EFFD83E88D}"/>
                </a:ext>
              </a:extLst>
            </p:cNvPr>
            <p:cNvSpPr txBox="1"/>
            <p:nvPr/>
          </p:nvSpPr>
          <p:spPr>
            <a:xfrm>
              <a:off x="4142997" y="5197461"/>
              <a:ext cx="33395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PhysicalPlan()</a:t>
              </a:r>
              <a:endParaRPr lang="en-IL" sz="28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84CDB8-2EF0-8F5F-A1B8-C802D5F0D01F}"/>
                </a:ext>
              </a:extLst>
            </p:cNvPr>
            <p:cNvSpPr txBox="1"/>
            <p:nvPr/>
          </p:nvSpPr>
          <p:spPr>
            <a:xfrm>
              <a:off x="6022244" y="3034052"/>
              <a:ext cx="15820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Feedback</a:t>
              </a:r>
              <a:endParaRPr lang="en-IL" sz="28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015C6E-F2F4-8FA8-31B1-D2AFF08689BA}"/>
                </a:ext>
              </a:extLst>
            </p:cNvPr>
            <p:cNvSpPr txBox="1"/>
            <p:nvPr/>
          </p:nvSpPr>
          <p:spPr>
            <a:xfrm>
              <a:off x="192073" y="1195634"/>
              <a:ext cx="33395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GeneratePDDL()</a:t>
              </a:r>
              <a:endParaRPr lang="en-IL" sz="2800"/>
            </a:p>
          </p:txBody>
        </p:sp>
        <p:sp>
          <p:nvSpPr>
            <p:cNvPr id="2" name="Cloud 1">
              <a:extLst>
                <a:ext uri="{FF2B5EF4-FFF2-40B4-BE49-F238E27FC236}">
                  <a16:creationId xmlns:a16="http://schemas.microsoft.com/office/drawing/2014/main" id="{FA2085E8-4BD6-7343-1DCB-FCC1B7E1D465}"/>
                </a:ext>
              </a:extLst>
            </p:cNvPr>
            <p:cNvSpPr/>
            <p:nvPr/>
          </p:nvSpPr>
          <p:spPr>
            <a:xfrm>
              <a:off x="4283365" y="158734"/>
              <a:ext cx="5608320" cy="1341541"/>
            </a:xfrm>
            <a:prstGeom prst="cloud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How many Drones?</a:t>
              </a:r>
            </a:p>
            <a:p>
              <a:pPr algn="ctr"/>
              <a:r>
                <a:rPr lang="en-US"/>
                <a:t>How many houses and warehouses?</a:t>
              </a:r>
            </a:p>
            <a:p>
              <a:pPr algn="ctr"/>
              <a:r>
                <a:rPr lang="en-US"/>
                <a:t>Where is each house? </a:t>
              </a:r>
            </a:p>
            <a:p>
              <a:pPr algn="ctr"/>
              <a:r>
                <a:rPr lang="en-US"/>
                <a:t>…</a:t>
              </a:r>
              <a:endParaRPr lang="en-IL"/>
            </a:p>
          </p:txBody>
        </p:sp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BC3F3356-57AC-7164-3015-C18189E9516A}"/>
                </a:ext>
              </a:extLst>
            </p:cNvPr>
            <p:cNvSpPr/>
            <p:nvPr/>
          </p:nvSpPr>
          <p:spPr>
            <a:xfrm>
              <a:off x="2703630" y="1063447"/>
              <a:ext cx="608334" cy="93992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B44212A-F30F-6E93-DAFD-3D8F31CCE2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7797" y="4976134"/>
              <a:ext cx="1" cy="61430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7BDD5BB7-8AD8-2759-1D73-45780A8792BB}"/>
                </a:ext>
              </a:extLst>
            </p:cNvPr>
            <p:cNvSpPr/>
            <p:nvPr/>
          </p:nvSpPr>
          <p:spPr>
            <a:xfrm rot="16200000">
              <a:off x="4966620" y="5131571"/>
              <a:ext cx="608334" cy="187764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5042EE6-6D00-F091-5694-3271EF58F3E1}"/>
                </a:ext>
              </a:extLst>
            </p:cNvPr>
            <p:cNvSpPr/>
            <p:nvPr/>
          </p:nvSpPr>
          <p:spPr>
            <a:xfrm>
              <a:off x="6296123" y="5283285"/>
              <a:ext cx="2714871" cy="147818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Physical plan (per drone) </a:t>
              </a:r>
            </a:p>
            <a:p>
              <a:pPr algn="ctr"/>
              <a:r>
                <a:rPr lang="en-US" sz="3200">
                  <a:solidFill>
                    <a:srgbClr val="FF0000"/>
                  </a:solidFill>
                </a:rPr>
                <a:t>Json format</a:t>
              </a:r>
              <a:endParaRPr lang="en-IL" sz="3200">
                <a:solidFill>
                  <a:srgbClr val="FF0000"/>
                </a:solidFill>
              </a:endParaRPr>
            </a:p>
          </p:txBody>
        </p: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443CA485-D264-FFE9-5ABA-CDC1DC6A2432}"/>
                </a:ext>
              </a:extLst>
            </p:cNvPr>
            <p:cNvCxnSpPr>
              <a:cxnSpLocks/>
              <a:stCxn id="23" idx="0"/>
              <a:endCxn id="9" idx="4"/>
            </p:cNvCxnSpPr>
            <p:nvPr/>
          </p:nvCxnSpPr>
          <p:spPr>
            <a:xfrm rot="16200000" flipV="1">
              <a:off x="5256790" y="2886515"/>
              <a:ext cx="2479497" cy="2314043"/>
            </a:xfrm>
            <a:prstGeom prst="bentConnector2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8734ED8-FE0B-CCC2-3968-6008437EF6D6}"/>
                </a:ext>
              </a:extLst>
            </p:cNvPr>
            <p:cNvCxnSpPr>
              <a:cxnSpLocks/>
              <a:stCxn id="23" idx="3"/>
              <a:endCxn id="17" idx="1"/>
            </p:cNvCxnSpPr>
            <p:nvPr/>
          </p:nvCxnSpPr>
          <p:spPr>
            <a:xfrm>
              <a:off x="9010994" y="6022379"/>
              <a:ext cx="8806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2801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C5235D-7AEA-EBDA-E2E2-DD506EB4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>
                <a:latin typeface="+mn-lt"/>
              </a:rPr>
              <a:t>Project Goal</a:t>
            </a:r>
            <a:endParaRPr lang="he-IL">
              <a:latin typeface="+mn-lt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F9D03BC-5434-917A-96A8-999190A88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kumimoji="0" lang="he-IL" altLang="he-IL" sz="2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Design</a:t>
            </a:r>
            <a:r>
              <a:rPr kumimoji="0" lang="he-IL" altLang="he-IL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he-IL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drone's </a:t>
            </a:r>
            <a:r>
              <a:rPr lang="en-US" altLang="he-IL"/>
              <a:t>pickup and delivery</a:t>
            </a:r>
            <a:r>
              <a:rPr kumimoji="0" lang="he-IL" altLang="he-IL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he-IL" altLang="he-IL" sz="2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physical</a:t>
            </a:r>
            <a:r>
              <a:rPr kumimoji="0" lang="he-IL" altLang="he-IL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he-IL" altLang="he-IL" sz="2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simulation</a:t>
            </a:r>
            <a:r>
              <a:rPr lang="en-US" altLang="he-IL"/>
              <a:t>, which </a:t>
            </a:r>
            <a:r>
              <a:rPr kumimoji="0" lang="en-US" altLang="he-IL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contains time and space synchronization. </a:t>
            </a:r>
          </a:p>
          <a:p>
            <a:pPr marL="0" indent="0" algn="l" rtl="0">
              <a:buNone/>
            </a:pPr>
            <a:endParaRPr lang="en-US"/>
          </a:p>
          <a:p>
            <a:pPr marL="0" indent="0" algn="l" rtl="0">
              <a:buNone/>
            </a:pPr>
            <a:endParaRPr lang="en-US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0CA95A6-EEA3-C679-F01C-929650CEF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1" y="0"/>
            <a:ext cx="2981085" cy="666927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4420006F-0854-B505-E501-123E040138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89"/>
          <a:stretch/>
        </p:blipFill>
        <p:spPr>
          <a:xfrm>
            <a:off x="6120909" y="2918268"/>
            <a:ext cx="5979156" cy="3358521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02592119-39B5-8E95-850E-80CEDD6D0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61" y="2918268"/>
            <a:ext cx="5885470" cy="3358521"/>
          </a:xfrm>
          <a:prstGeom prst="rect">
            <a:avLst/>
          </a:prstGeom>
        </p:spPr>
      </p:pic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28BDD21A-D2BB-2BDE-8B61-BBDF9693A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5766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41AE7-65D6-7334-C5FD-46DFCF077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30</a:t>
            </a:fld>
            <a:endParaRPr lang="he-IL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571261B-3C2D-E430-AEDB-3C5D11F14279}"/>
              </a:ext>
            </a:extLst>
          </p:cNvPr>
          <p:cNvGrpSpPr/>
          <p:nvPr/>
        </p:nvGrpSpPr>
        <p:grpSpPr>
          <a:xfrm>
            <a:off x="2541872" y="2187575"/>
            <a:ext cx="4141710" cy="4351337"/>
            <a:chOff x="1988072" y="215757"/>
            <a:chExt cx="5037739" cy="613849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0A82438-FC4D-84AF-1DBD-583E3EA55EF5}"/>
                </a:ext>
              </a:extLst>
            </p:cNvPr>
            <p:cNvGrpSpPr/>
            <p:nvPr/>
          </p:nvGrpSpPr>
          <p:grpSpPr>
            <a:xfrm>
              <a:off x="3301429" y="215757"/>
              <a:ext cx="3724382" cy="6138490"/>
              <a:chOff x="3301429" y="215757"/>
              <a:chExt cx="3724382" cy="613849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C9B258F-77C6-CA73-7F6A-49A90411555F}"/>
                  </a:ext>
                </a:extLst>
              </p:cNvPr>
              <p:cNvSpPr/>
              <p:nvPr/>
            </p:nvSpPr>
            <p:spPr>
              <a:xfrm>
                <a:off x="6096000" y="718654"/>
                <a:ext cx="421240" cy="4109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6FE4A3-FAB6-120E-288B-2237BF1F7F14}"/>
                  </a:ext>
                </a:extLst>
              </p:cNvPr>
              <p:cNvSpPr txBox="1"/>
              <p:nvPr/>
            </p:nvSpPr>
            <p:spPr>
              <a:xfrm>
                <a:off x="4744948" y="215757"/>
                <a:ext cx="22808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Starting state</a:t>
                </a:r>
                <a:endParaRPr lang="en-IL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6D6BF39C-AA49-ABDC-264F-F128A0EAF8A6}"/>
                  </a:ext>
                </a:extLst>
              </p:cNvPr>
              <p:cNvCxnSpPr>
                <a:cxnSpLocks/>
                <a:stCxn id="5" idx="3"/>
                <a:endCxn id="10" idx="6"/>
              </p:cNvCxnSpPr>
              <p:nvPr/>
            </p:nvCxnSpPr>
            <p:spPr>
              <a:xfrm flipH="1">
                <a:off x="4955568" y="1069435"/>
                <a:ext cx="1202121" cy="26566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509F9A-89DD-C427-CAEC-FAD7DF674F5B}"/>
                  </a:ext>
                </a:extLst>
              </p:cNvPr>
              <p:cNvSpPr txBox="1"/>
              <p:nvPr/>
            </p:nvSpPr>
            <p:spPr>
              <a:xfrm>
                <a:off x="3503487" y="760288"/>
                <a:ext cx="22808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Start A1</a:t>
                </a:r>
                <a:endParaRPr lang="en-IL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EA3067C-7319-B5B9-3588-13DBBE658880}"/>
                  </a:ext>
                </a:extLst>
              </p:cNvPr>
              <p:cNvSpPr/>
              <p:nvPr/>
            </p:nvSpPr>
            <p:spPr>
              <a:xfrm>
                <a:off x="4534328" y="1129620"/>
                <a:ext cx="421240" cy="410966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04B0B13-F934-44D2-A865-0EC718FE74F2}"/>
                  </a:ext>
                </a:extLst>
              </p:cNvPr>
              <p:cNvCxnSpPr>
                <a:cxnSpLocks/>
                <a:stCxn id="5" idx="4"/>
                <a:endCxn id="15" idx="7"/>
              </p:cNvCxnSpPr>
              <p:nvPr/>
            </p:nvCxnSpPr>
            <p:spPr>
              <a:xfrm flipH="1">
                <a:off x="5253430" y="1129620"/>
                <a:ext cx="1053190" cy="12397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DC35143-742C-F66E-76A5-DF97A4968494}"/>
                  </a:ext>
                </a:extLst>
              </p:cNvPr>
              <p:cNvSpPr/>
              <p:nvPr/>
            </p:nvSpPr>
            <p:spPr>
              <a:xfrm>
                <a:off x="4893879" y="2309184"/>
                <a:ext cx="421240" cy="410966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5FF1C06-4CB3-93C3-3B11-F463DE3A0679}"/>
                  </a:ext>
                </a:extLst>
              </p:cNvPr>
              <p:cNvCxnSpPr>
                <a:cxnSpLocks/>
                <a:stCxn id="10" idx="4"/>
                <a:endCxn id="15" idx="1"/>
              </p:cNvCxnSpPr>
              <p:nvPr/>
            </p:nvCxnSpPr>
            <p:spPr>
              <a:xfrm>
                <a:off x="4744948" y="1540586"/>
                <a:ext cx="210620" cy="82878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6EEF6AE-461C-B81B-AFAF-C0DD4DD31D49}"/>
                  </a:ext>
                </a:extLst>
              </p:cNvPr>
              <p:cNvCxnSpPr>
                <a:cxnSpLocks/>
                <a:stCxn id="5" idx="5"/>
                <a:endCxn id="34" idx="0"/>
              </p:cNvCxnSpPr>
              <p:nvPr/>
            </p:nvCxnSpPr>
            <p:spPr>
              <a:xfrm>
                <a:off x="6455551" y="1069435"/>
                <a:ext cx="61689" cy="265423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D904552-AC60-09F3-B948-E941F801B8C4}"/>
                  </a:ext>
                </a:extLst>
              </p:cNvPr>
              <p:cNvSpPr/>
              <p:nvPr/>
            </p:nvSpPr>
            <p:spPr>
              <a:xfrm>
                <a:off x="6306620" y="3723671"/>
                <a:ext cx="421240" cy="410966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EDE68D-C78F-7E2E-0000-E1EE381B303D}"/>
                  </a:ext>
                </a:extLst>
              </p:cNvPr>
              <p:cNvSpPr txBox="1"/>
              <p:nvPr/>
            </p:nvSpPr>
            <p:spPr>
              <a:xfrm>
                <a:off x="4051443" y="3163332"/>
                <a:ext cx="2465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Start A3</a:t>
                </a:r>
                <a:endParaRPr lang="en-IL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D8DD989-75CD-F0D8-D1FF-CEB05E025201}"/>
                  </a:ext>
                </a:extLst>
              </p:cNvPr>
              <p:cNvSpPr/>
              <p:nvPr/>
            </p:nvSpPr>
            <p:spPr>
              <a:xfrm>
                <a:off x="3731232" y="3018034"/>
                <a:ext cx="421240" cy="410966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9C5FB243-8A73-C3D4-6872-EF7B31046DFF}"/>
                  </a:ext>
                </a:extLst>
              </p:cNvPr>
              <p:cNvCxnSpPr>
                <a:cxnSpLocks/>
                <a:stCxn id="10" idx="3"/>
                <a:endCxn id="36" idx="0"/>
              </p:cNvCxnSpPr>
              <p:nvPr/>
            </p:nvCxnSpPr>
            <p:spPr>
              <a:xfrm flipH="1">
                <a:off x="3941852" y="1480401"/>
                <a:ext cx="654165" cy="153763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0263264-7CBC-4929-08FD-AB7351D4F12C}"/>
                  </a:ext>
                </a:extLst>
              </p:cNvPr>
              <p:cNvCxnSpPr>
                <a:cxnSpLocks/>
                <a:stCxn id="15" idx="3"/>
                <a:endCxn id="36" idx="6"/>
              </p:cNvCxnSpPr>
              <p:nvPr/>
            </p:nvCxnSpPr>
            <p:spPr>
              <a:xfrm flipH="1">
                <a:off x="4152472" y="2659965"/>
                <a:ext cx="803096" cy="56355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9B11214-C98A-7BA5-1626-B81CC8579FA4}"/>
                  </a:ext>
                </a:extLst>
              </p:cNvPr>
              <p:cNvSpPr/>
              <p:nvPr/>
            </p:nvSpPr>
            <p:spPr>
              <a:xfrm>
                <a:off x="6306620" y="4656694"/>
                <a:ext cx="421240" cy="410966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C8BA9CDC-57A4-0474-BA42-C0F68A8B37C5}"/>
                  </a:ext>
                </a:extLst>
              </p:cNvPr>
              <p:cNvCxnSpPr>
                <a:cxnSpLocks/>
                <a:stCxn id="34" idx="4"/>
                <a:endCxn id="43" idx="0"/>
              </p:cNvCxnSpPr>
              <p:nvPr/>
            </p:nvCxnSpPr>
            <p:spPr>
              <a:xfrm>
                <a:off x="6517240" y="4134637"/>
                <a:ext cx="0" cy="52205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E13EC8E-55C9-AFB4-7F61-F1E64D718CA9}"/>
                  </a:ext>
                </a:extLst>
              </p:cNvPr>
              <p:cNvSpPr txBox="1"/>
              <p:nvPr/>
            </p:nvSpPr>
            <p:spPr>
              <a:xfrm>
                <a:off x="4072107" y="4142407"/>
                <a:ext cx="2465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Finish A3</a:t>
                </a:r>
                <a:endParaRPr lang="en-IL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9EB213E-D92A-F481-D801-66DCC480AB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22022" y="585089"/>
                <a:ext cx="1" cy="576915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47AEEE-4A51-4229-E3BE-1D780DC1D670}"/>
                  </a:ext>
                </a:extLst>
              </p:cNvPr>
              <p:cNvSpPr txBox="1"/>
              <p:nvPr/>
            </p:nvSpPr>
            <p:spPr>
              <a:xfrm>
                <a:off x="3301429" y="1613966"/>
                <a:ext cx="2465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Start A2</a:t>
                </a:r>
                <a:endParaRPr lang="en-IL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BB6CAD8-82D2-23FE-437F-34CFE3008258}"/>
                </a:ext>
              </a:extLst>
            </p:cNvPr>
            <p:cNvSpPr txBox="1"/>
            <p:nvPr/>
          </p:nvSpPr>
          <p:spPr>
            <a:xfrm>
              <a:off x="1988072" y="5968049"/>
              <a:ext cx="2280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Time</a:t>
              </a:r>
              <a:endParaRPr lang="en-IL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724AACE-064B-3705-A9D8-30E772835614}"/>
                </a:ext>
              </a:extLst>
            </p:cNvPr>
            <p:cNvSpPr txBox="1"/>
            <p:nvPr/>
          </p:nvSpPr>
          <p:spPr>
            <a:xfrm>
              <a:off x="2440112" y="2408745"/>
              <a:ext cx="2465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Finish A1</a:t>
              </a:r>
              <a:endParaRPr lang="en-IL"/>
            </a:p>
          </p:txBody>
        </p: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id="{DF24B672-A722-A425-E6A7-86C75B998FC6}"/>
              </a:ext>
            </a:extLst>
          </p:cNvPr>
          <p:cNvSpPr/>
          <p:nvPr/>
        </p:nvSpPr>
        <p:spPr>
          <a:xfrm>
            <a:off x="9235632" y="2823745"/>
            <a:ext cx="346317" cy="29131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211880E-FFC0-A390-773C-32C51E062743}"/>
              </a:ext>
            </a:extLst>
          </p:cNvPr>
          <p:cNvSpPr txBox="1"/>
          <p:nvPr/>
        </p:nvSpPr>
        <p:spPr>
          <a:xfrm>
            <a:off x="9142029" y="2788394"/>
            <a:ext cx="202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 Action</a:t>
            </a:r>
            <a:endParaRPr lang="en-IL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5781F33-3FA8-0818-3DE3-07B8BF3F3E4F}"/>
              </a:ext>
            </a:extLst>
          </p:cNvPr>
          <p:cNvSpPr/>
          <p:nvPr/>
        </p:nvSpPr>
        <p:spPr>
          <a:xfrm>
            <a:off x="9233632" y="3417521"/>
            <a:ext cx="346317" cy="2913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66940B6-0F2B-D001-D523-9C2795519636}"/>
              </a:ext>
            </a:extLst>
          </p:cNvPr>
          <p:cNvSpPr txBox="1"/>
          <p:nvPr/>
        </p:nvSpPr>
        <p:spPr>
          <a:xfrm>
            <a:off x="9228607" y="3412465"/>
            <a:ext cx="202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Finish Action</a:t>
            </a:r>
            <a:endParaRPr lang="en-IL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249B627-83FF-1455-C8C3-37B8B96B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84050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C5235D-7AEA-EBDA-E2E2-DD506EB4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>
                <a:latin typeface="+mn-lt"/>
              </a:rPr>
              <a:t>Constraints</a:t>
            </a:r>
            <a:endParaRPr lang="he-IL">
              <a:latin typeface="+mn-lt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F9D03BC-5434-917A-96A8-999190A88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altLang="he-IL"/>
              <a:t>Physical constraints:</a:t>
            </a:r>
            <a:endParaRPr lang="he-IL" altLang="he-IL"/>
          </a:p>
          <a:p>
            <a:pPr lvl="1" algn="l" rtl="0"/>
            <a:r>
              <a:rPr lang="en-US" altLang="he-IL"/>
              <a:t>max velocity</a:t>
            </a:r>
            <a:endParaRPr lang="he-IL" altLang="he-IL"/>
          </a:p>
          <a:p>
            <a:pPr lvl="1" algn="l" rtl="0"/>
            <a:r>
              <a:rPr lang="en-US" altLang="he-IL"/>
              <a:t>max acceleration</a:t>
            </a:r>
            <a:endParaRPr lang="he-IL" altLang="he-IL"/>
          </a:p>
          <a:p>
            <a:pPr lvl="1" algn="l" rtl="0"/>
            <a:r>
              <a:rPr lang="en-US" altLang="he-IL"/>
              <a:t>battery</a:t>
            </a:r>
          </a:p>
          <a:p>
            <a:pPr algn="l" rtl="0"/>
            <a:r>
              <a:rPr lang="en-US" altLang="he-IL"/>
              <a:t>Temporal - spatial constraints:</a:t>
            </a:r>
          </a:p>
          <a:p>
            <a:pPr lvl="1" algn="l" rtl="0"/>
            <a:r>
              <a:rPr lang="en-US" altLang="he-IL"/>
              <a:t>some houses accept deliveries only in a time window. (e.g., house 3 accept deliveries in 14:00-16:00)</a:t>
            </a:r>
          </a:p>
          <a:p>
            <a:pPr algn="l" rtl="0"/>
            <a:r>
              <a:rPr kumimoji="0" lang="en-US" altLang="he-IL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Metric: </a:t>
            </a:r>
            <a:endParaRPr kumimoji="0" lang="he-IL" altLang="he-IL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algn="l" rtl="0"/>
            <a:r>
              <a:rPr kumimoji="0" lang="en-US" altLang="he-IL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minimal overall time</a:t>
            </a:r>
            <a:endParaRPr kumimoji="0" lang="he-IL" altLang="he-IL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algn="l" rtl="0"/>
            <a:r>
              <a:rPr lang="en-US" altLang="he-IL"/>
              <a:t>minimal battery use</a:t>
            </a:r>
            <a:endParaRPr kumimoji="0" lang="en-US" altLang="he-IL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algn="l" rtl="0">
              <a:buNone/>
            </a:pPr>
            <a:endParaRPr lang="en-US"/>
          </a:p>
          <a:p>
            <a:pPr marL="0" indent="0" algn="l" rtl="0">
              <a:buNone/>
            </a:pPr>
            <a:endParaRPr lang="en-US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0CA95A6-EEA3-C679-F01C-929650CEF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1" y="0"/>
            <a:ext cx="2981085" cy="666927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AAD4E28-458B-C0EA-2ED9-23DAD562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1540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C5235D-7AEA-EBDA-E2E2-DD506EB4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/>
              <a:t>Temporal Planning Problem</a:t>
            </a:r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8F9D03BC-5434-917A-96A8-999190A886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l" rtl="0"/>
                <a:r>
                  <a:rPr kumimoji="0" lang="en-US" altLang="he-IL" sz="2800" b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inherit"/>
                  </a:rPr>
                  <a:t>Formally, a tuple</a:t>
                </a:r>
                <a:r>
                  <a:rPr lang="he-IL"/>
                  <a:t>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r>
                  <a:rPr kumimoji="0" lang="en-US" altLang="he-IL" sz="2800" b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inherit"/>
                  </a:rPr>
                  <a:t> :</a:t>
                </a:r>
              </a:p>
              <a:p>
                <a:pPr algn="l" rt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he-I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kumimoji="0" lang="en-US" altLang="he-IL" sz="2800" b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inherit"/>
                  </a:rPr>
                  <a:t> – set</a:t>
                </a:r>
                <a:r>
                  <a:rPr kumimoji="0" lang="en-US" altLang="he-IL" sz="2800" b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inherit"/>
                  </a:rPr>
                  <a:t> of predicates</a:t>
                </a:r>
                <a:r>
                  <a:rPr lang="en-US" altLang="he-IL">
                    <a:latin typeface="inherit"/>
                  </a:rPr>
                  <a:t> (e.g. package </a:t>
                </a:r>
                <a:r>
                  <a:rPr lang="en-US" altLang="he-IL" err="1">
                    <a:latin typeface="inherit"/>
                  </a:rPr>
                  <a:t>pickuped</a:t>
                </a:r>
                <a:r>
                  <a:rPr lang="en-US" altLang="he-IL">
                    <a:latin typeface="inherit"/>
                  </a:rPr>
                  <a:t>)</a:t>
                </a:r>
                <a:endParaRPr kumimoji="0" lang="en-US" altLang="he-IL" sz="2800" b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inherit"/>
                </a:endParaRPr>
              </a:p>
              <a:p>
                <a:pPr algn="l" rt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he-I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kumimoji="0" lang="en-US" altLang="he-IL" sz="2800" b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inherit"/>
                  </a:rPr>
                  <a:t> – set of real</a:t>
                </a:r>
                <a:r>
                  <a:rPr lang="en-US" altLang="he-IL">
                    <a:latin typeface="inherit"/>
                  </a:rPr>
                  <a:t>-valued variables (e.g. position and velocity)</a:t>
                </a:r>
                <a:endParaRPr kumimoji="0" lang="en-US" altLang="he-IL" sz="2800" b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inherit"/>
                </a:endParaRPr>
              </a:p>
              <a:p>
                <a:pPr algn="l" rt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he-I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kumimoji="0" lang="en-US" altLang="he-IL" sz="2800" b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inherit"/>
                  </a:rPr>
                  <a:t> – hybrid</a:t>
                </a:r>
                <a:r>
                  <a:rPr kumimoji="0" lang="en-US" altLang="he-IL" sz="2800" b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inherit"/>
                  </a:rPr>
                  <a:t> actions (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altLang="he-IL" sz="2800" b="0" i="1" u="none" strike="noStrike" cap="none" normalizeH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altLang="he-IL" sz="2800" b="0" i="0" u="none" strike="noStrike" cap="none" normalizeH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kumimoji="0" lang="en-US" altLang="he-IL" sz="2800" b="0" i="0" u="none" strike="noStrike" cap="none" normalizeH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0" lang="en-US" altLang="he-IL" sz="2800" b="0" i="0" u="none" strike="noStrike" cap="none" normalizeH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kumimoji="0" lang="en-US" altLang="he-IL" sz="2800" b="0" i="0" u="none" strike="noStrike" cap="none" normalizeH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0" lang="en-US" altLang="he-IL" sz="2800" b="0" i="0" u="none" strike="noStrike" cap="none" normalizeH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Preconditions</m:t>
                    </m:r>
                    <m:r>
                      <a:rPr kumimoji="0" lang="en-US" altLang="he-IL" sz="2800" b="0" i="0" u="none" strike="noStrike" cap="none" normalizeH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kumimoji="0" lang="en-US" altLang="he-IL" sz="2800" b="0" i="0" u="none" strike="noStrike" cap="none" normalizeH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effects</m:t>
                    </m:r>
                    <m:r>
                      <a:rPr kumimoji="0" lang="en-US" altLang="he-IL" sz="2800" b="0" i="0" u="none" strike="noStrike" cap="none" normalizeH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altLang="he-IL" sz="2800" b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inherit"/>
                  </a:rPr>
                  <a:t>. (e.g. pickup, deliver)</a:t>
                </a:r>
              </a:p>
              <a:p>
                <a:pPr algn="l" rt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he-I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kumimoji="0" lang="en-US" altLang="he-IL" sz="2800" b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inherit"/>
                  </a:rPr>
                  <a:t> – initial state.</a:t>
                </a:r>
              </a:p>
              <a:p>
                <a:pPr algn="l" rt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he-I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kumimoji="0" lang="en-US" altLang="he-IL" sz="2800" b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inherit"/>
                  </a:rPr>
                  <a:t> – goal states.</a:t>
                </a:r>
              </a:p>
              <a:p>
                <a:pPr algn="l" rt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he-I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C</m:t>
                    </m:r>
                    <m:r>
                      <a:rPr kumimoji="0" lang="en-US" altLang="he-I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0" lang="en-US" altLang="he-IL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altLang="he-IL" sz="28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kumimoji="0" lang="en-US" altLang="he-IL" sz="28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altLang="he-IL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he-IL" sz="28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US" altLang="he-IL" sz="28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altLang="he-IL" sz="2800" b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inherit"/>
                  </a:rPr>
                  <a:t> - control variables and constraints. (e.g. acceleration)</a:t>
                </a:r>
              </a:p>
              <a:p>
                <a:pPr algn="l" rt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he-I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kumimoji="0" lang="en-US" altLang="he-IL" sz="2800" b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inherit"/>
                  </a:rPr>
                  <a:t> – objective</a:t>
                </a:r>
                <a:r>
                  <a:rPr kumimoji="0" lang="en-US" altLang="he-IL" sz="2800" b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inherit"/>
                  </a:rPr>
                  <a:t> function. (e.g. total time)</a:t>
                </a:r>
                <a:endParaRPr kumimoji="0" lang="en-US" altLang="he-IL" sz="2800" b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inherit"/>
                </a:endParaRPr>
              </a:p>
              <a:p>
                <a:pPr algn="l" rtl="0"/>
                <a:endParaRPr lang="he-IL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8F9D03BC-5434-917A-96A8-999190A88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661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תמונה 3">
            <a:extLst>
              <a:ext uri="{FF2B5EF4-FFF2-40B4-BE49-F238E27FC236}">
                <a16:creationId xmlns:a16="http://schemas.microsoft.com/office/drawing/2014/main" id="{6ACF55A4-BC55-A847-E1C2-7F6D97F6F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1" y="0"/>
            <a:ext cx="2981085" cy="666927"/>
          </a:xfrm>
          <a:prstGeom prst="rect">
            <a:avLst/>
          </a:prstGeom>
        </p:spPr>
      </p:pic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FFE8FE4F-97A6-0F49-E5E1-947222363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5</a:t>
            </a:fld>
            <a:endParaRPr lang="he-IL"/>
          </a:p>
        </p:txBody>
      </p:sp>
      <p:pic>
        <p:nvPicPr>
          <p:cNvPr id="6" name="Picture 6" descr="Drone Logo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ECD350D7-BF05-2777-6770-6ED313707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bg2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556" r="94444">
                        <a14:foregroundMark x1="5833" y1="48056" x2="22500" y2="47222"/>
                        <a14:foregroundMark x1="22500" y1="47222" x2="26111" y2="47222"/>
                        <a14:foregroundMark x1="41667" y1="36111" x2="59167" y2="36667"/>
                        <a14:foregroundMark x1="73611" y1="48056" x2="91667" y2="47778"/>
                        <a14:foregroundMark x1="91667" y1="47778" x2="94444" y2="48056"/>
                        <a14:foregroundMark x1="52778" y1="63333" x2="475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341" y="1825625"/>
            <a:ext cx="1037917" cy="10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מחבר חץ ישר 18">
            <a:extLst>
              <a:ext uri="{FF2B5EF4-FFF2-40B4-BE49-F238E27FC236}">
                <a16:creationId xmlns:a16="http://schemas.microsoft.com/office/drawing/2014/main" id="{E222202E-08A4-EE6B-A9F6-F020A94ED46F}"/>
              </a:ext>
            </a:extLst>
          </p:cNvPr>
          <p:cNvCxnSpPr/>
          <p:nvPr/>
        </p:nvCxnSpPr>
        <p:spPr>
          <a:xfrm>
            <a:off x="8564297" y="2710661"/>
            <a:ext cx="294893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Drone Logo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F1D85AA8-A4CC-D828-8468-A78D783E5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556" r="94444">
                        <a14:foregroundMark x1="5833" y1="48056" x2="22500" y2="47222"/>
                        <a14:foregroundMark x1="22500" y1="47222" x2="26111" y2="47222"/>
                        <a14:foregroundMark x1="41667" y1="36111" x2="59167" y2="36667"/>
                        <a14:foregroundMark x1="73611" y1="48056" x2="91667" y2="47778"/>
                        <a14:foregroundMark x1="91667" y1="47778" x2="94444" y2="48056"/>
                        <a14:foregroundMark x1="52778" y1="63333" x2="475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804" y="1825625"/>
            <a:ext cx="1037917" cy="10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Drone Logo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6A96F5F3-5637-3C58-63DA-7EC61FCB3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556" r="94444">
                        <a14:foregroundMark x1="5833" y1="48056" x2="22500" y2="47222"/>
                        <a14:foregroundMark x1="22500" y1="47222" x2="26111" y2="47222"/>
                        <a14:foregroundMark x1="41667" y1="36111" x2="59167" y2="36667"/>
                        <a14:foregroundMark x1="73611" y1="48056" x2="91667" y2="47778"/>
                        <a14:foregroundMark x1="91667" y1="47778" x2="94444" y2="48056"/>
                        <a14:foregroundMark x1="52778" y1="63333" x2="475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4269" y="1825625"/>
            <a:ext cx="1037917" cy="10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ardboard Box, Freight Transport, Packaging And Labeling ...">
            <a:extLst>
              <a:ext uri="{FF2B5EF4-FFF2-40B4-BE49-F238E27FC236}">
                <a16:creationId xmlns:a16="http://schemas.microsoft.com/office/drawing/2014/main" id="{F10C0656-E10E-F5AB-0DB4-4662C53F4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75" b="97875" l="3000" r="97375">
                        <a14:foregroundMark x1="5125" y1="29500" x2="61500" y2="46750"/>
                        <a14:foregroundMark x1="61500" y1="46750" x2="62000" y2="47125"/>
                        <a14:foregroundMark x1="32000" y1="48500" x2="34250" y2="41375"/>
                        <a14:foregroundMark x1="34250" y1="41375" x2="55250" y2="16875"/>
                        <a14:foregroundMark x1="55250" y1="16875" x2="65250" y2="10125"/>
                        <a14:foregroundMark x1="37750" y1="50250" x2="29375" y2="47625"/>
                        <a14:foregroundMark x1="29375" y1="47625" x2="31750" y2="37750"/>
                        <a14:foregroundMark x1="31750" y1="37750" x2="38250" y2="28750"/>
                        <a14:foregroundMark x1="38250" y1="28750" x2="61625" y2="12125"/>
                        <a14:foregroundMark x1="61625" y1="12125" x2="55375" y2="23500"/>
                        <a14:foregroundMark x1="55375" y1="23500" x2="41500" y2="38000"/>
                        <a14:foregroundMark x1="41500" y1="38000" x2="37375" y2="46125"/>
                        <a14:foregroundMark x1="37375" y1="46125" x2="37750" y2="50750"/>
                        <a14:foregroundMark x1="62500" y1="48500" x2="62250" y2="92750"/>
                        <a14:foregroundMark x1="62250" y1="92750" x2="62750" y2="93875"/>
                        <a14:foregroundMark x1="63125" y1="97875" x2="97250" y2="63000"/>
                        <a14:foregroundMark x1="97375" y1="60375" x2="96500" y2="14250"/>
                        <a14:foregroundMark x1="96500" y1="14250" x2="96500" y2="20500"/>
                        <a14:foregroundMark x1="63875" y1="45375" x2="95500" y2="19875"/>
                        <a14:foregroundMark x1="92500" y1="14750" x2="43625" y2="3875"/>
                        <a14:foregroundMark x1="3000" y1="32875" x2="5750" y2="76250"/>
                        <a14:foregroundMark x1="5750" y1="76250" x2="6500" y2="77375"/>
                        <a14:foregroundMark x1="81000" y1="53375" x2="80875" y2="52000"/>
                        <a14:foregroundMark x1="87750" y1="57375" x2="87625" y2="52625"/>
                        <a14:foregroundMark x1="87250" y1="46375" x2="87250" y2="45250"/>
                        <a14:foregroundMark x1="80750" y1="63250" x2="80750" y2="58375"/>
                        <a14:foregroundMark x1="78375" y1="71750" x2="83250" y2="66375"/>
                        <a14:foregroundMark x1="83250" y1="66375" x2="85375" y2="66375"/>
                        <a14:backgroundMark x1="47750" y1="52375" x2="48875" y2="60250"/>
                        <a14:backgroundMark x1="48875" y1="60250" x2="41125" y2="72375"/>
                        <a14:backgroundMark x1="41125" y1="72375" x2="26250" y2="74375"/>
                        <a14:backgroundMark x1="26250" y1="74375" x2="16875" y2="65125"/>
                        <a14:backgroundMark x1="16875" y1="65125" x2="12000" y2="56500"/>
                        <a14:backgroundMark x1="12000" y1="56500" x2="12250" y2="49375"/>
                        <a14:backgroundMark x1="12250" y1="49375" x2="37500" y2="60500"/>
                        <a14:backgroundMark x1="37500" y1="60500" x2="45125" y2="59125"/>
                        <a14:backgroundMark x1="45125" y1="59125" x2="49500" y2="5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3003" y="2865195"/>
            <a:ext cx="300565" cy="30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58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xt-Document Icons - Free SVG &amp; PNG Text-Document Images - Noun Project">
            <a:extLst>
              <a:ext uri="{FF2B5EF4-FFF2-40B4-BE49-F238E27FC236}">
                <a16:creationId xmlns:a16="http://schemas.microsoft.com/office/drawing/2014/main" id="{D8AD4A48-B7C8-96BD-9345-24C514361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047" y="2186405"/>
            <a:ext cx="660938" cy="5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7DC5235D-7AEA-EBDA-E2E2-DD506EB4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/>
              <a:t>PDDL</a:t>
            </a:r>
            <a:r>
              <a:rPr lang="he-IL"/>
              <a:t> </a:t>
            </a:r>
            <a:r>
              <a:rPr lang="en-US"/>
              <a:t> - Planning Domain Definition Language</a:t>
            </a:r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ACF55A4-BC55-A847-E1C2-7F6D97F6F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1" y="0"/>
            <a:ext cx="2981085" cy="666927"/>
          </a:xfrm>
          <a:prstGeom prst="rect">
            <a:avLst/>
          </a:prstGeom>
        </p:spPr>
      </p:pic>
      <p:sp>
        <p:nvSpPr>
          <p:cNvPr id="17" name="מציין מיקום תוכן 2">
            <a:extLst>
              <a:ext uri="{FF2B5EF4-FFF2-40B4-BE49-F238E27FC236}">
                <a16:creationId xmlns:a16="http://schemas.microsoft.com/office/drawing/2014/main" id="{E210EF01-246F-443D-CA46-D6024180B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5092" y="2186404"/>
            <a:ext cx="2495686" cy="2650467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4700"/>
              <a:t>Problem </a:t>
            </a:r>
            <a:endParaRPr lang="en-US" altLang="he-IL" sz="3000"/>
          </a:p>
          <a:p>
            <a:pPr algn="l" rtl="0"/>
            <a:r>
              <a:rPr lang="en-US" altLang="he-IL" sz="3000"/>
              <a:t>Initial state</a:t>
            </a:r>
          </a:p>
          <a:p>
            <a:pPr algn="l" rtl="0"/>
            <a:r>
              <a:rPr lang="en-US" altLang="he-IL" sz="3000"/>
              <a:t>Goal</a:t>
            </a:r>
          </a:p>
          <a:p>
            <a:pPr algn="l" rtl="0"/>
            <a:r>
              <a:rPr lang="en-US" altLang="he-IL" sz="3000"/>
              <a:t>Metric</a:t>
            </a:r>
          </a:p>
          <a:p>
            <a:pPr algn="l" rtl="0"/>
            <a:endParaRPr lang="he-IL"/>
          </a:p>
        </p:txBody>
      </p:sp>
      <p:sp>
        <p:nvSpPr>
          <p:cNvPr id="18" name="מציין מיקום תוכן 2">
            <a:extLst>
              <a:ext uri="{FF2B5EF4-FFF2-40B4-BE49-F238E27FC236}">
                <a16:creationId xmlns:a16="http://schemas.microsoft.com/office/drawing/2014/main" id="{E06A45A1-614F-298B-EEDC-BF3D78F2D0A2}"/>
              </a:ext>
            </a:extLst>
          </p:cNvPr>
          <p:cNvSpPr txBox="1">
            <a:spLocks/>
          </p:cNvSpPr>
          <p:nvPr/>
        </p:nvSpPr>
        <p:spPr>
          <a:xfrm>
            <a:off x="2413084" y="2186405"/>
            <a:ext cx="4011392" cy="2650467"/>
          </a:xfrm>
          <a:prstGeom prst="rect">
            <a:avLst/>
          </a:prstGeom>
        </p:spPr>
        <p:txBody>
          <a:bodyPr vert="horz" lIns="91440" tIns="45720" rIns="91440" bIns="45720" rtlCol="1">
            <a:normAutofit lnSpcReduction="1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US" sz="4300"/>
              <a:t>Domain</a:t>
            </a:r>
            <a:r>
              <a:rPr lang="en-US" sz="4700"/>
              <a:t> </a:t>
            </a:r>
            <a:endParaRPr lang="en-US" altLang="he-IL" sz="3000"/>
          </a:p>
          <a:p>
            <a:pPr algn="l" rtl="0"/>
            <a:r>
              <a:rPr lang="en-US" altLang="he-IL"/>
              <a:t>Predicates</a:t>
            </a:r>
          </a:p>
          <a:p>
            <a:pPr algn="l" rtl="0"/>
            <a:r>
              <a:rPr lang="en-US" altLang="he-IL"/>
              <a:t>Functions </a:t>
            </a:r>
          </a:p>
          <a:p>
            <a:pPr marL="0" indent="0" algn="l" rtl="0">
              <a:buNone/>
            </a:pPr>
            <a:r>
              <a:rPr lang="en-US" altLang="he-IL"/>
              <a:t>   (continuous variables)</a:t>
            </a:r>
          </a:p>
          <a:p>
            <a:pPr algn="l" rtl="0"/>
            <a:r>
              <a:rPr lang="en-US" altLang="he-IL"/>
              <a:t>Actions\operators</a:t>
            </a:r>
          </a:p>
          <a:p>
            <a:pPr algn="l" rtl="0"/>
            <a:endParaRPr lang="he-IL"/>
          </a:p>
        </p:txBody>
      </p:sp>
      <p:pic>
        <p:nvPicPr>
          <p:cNvPr id="19" name="Picture 2" descr="Text-Document Icons - Free SVG &amp; PNG Text-Document Images - Noun Project">
            <a:extLst>
              <a:ext uri="{FF2B5EF4-FFF2-40B4-BE49-F238E27FC236}">
                <a16:creationId xmlns:a16="http://schemas.microsoft.com/office/drawing/2014/main" id="{2BF06152-D03B-4017-3474-44C20DA9D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945" y="2186405"/>
            <a:ext cx="660938" cy="5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FA2D17AD-6514-37D0-2D29-8BA4D0AB8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53665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C5235D-7AEA-EBDA-E2E2-DD506EB4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>
                <a:latin typeface="+mn-lt"/>
              </a:rPr>
              <a:t>General Scheme</a:t>
            </a:r>
            <a:endParaRPr lang="he-IL">
              <a:latin typeface="+mn-lt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A40725DF-AB5F-B898-BD7C-5B9F971F2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1" y="0"/>
            <a:ext cx="2981085" cy="666927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5019549-75D3-F47A-7F9B-5A0D8471B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7</a:t>
            </a:fld>
            <a:endParaRPr lang="he-IL"/>
          </a:p>
        </p:txBody>
      </p: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C2D87515-957E-691C-5448-FF255B6D7CE1}"/>
              </a:ext>
            </a:extLst>
          </p:cNvPr>
          <p:cNvGrpSpPr/>
          <p:nvPr/>
        </p:nvGrpSpPr>
        <p:grpSpPr>
          <a:xfrm>
            <a:off x="1824038" y="1208629"/>
            <a:ext cx="9914670" cy="5213942"/>
            <a:chOff x="1850939" y="188616"/>
            <a:chExt cx="11397607" cy="6153402"/>
          </a:xfrm>
        </p:grpSpPr>
        <p:grpSp>
          <p:nvGrpSpPr>
            <p:cNvPr id="7" name="Group 48">
              <a:extLst>
                <a:ext uri="{FF2B5EF4-FFF2-40B4-BE49-F238E27FC236}">
                  <a16:creationId xmlns:a16="http://schemas.microsoft.com/office/drawing/2014/main" id="{6215D117-ABAE-0FE5-9396-1E758AB03AB0}"/>
                </a:ext>
              </a:extLst>
            </p:cNvPr>
            <p:cNvGrpSpPr/>
            <p:nvPr/>
          </p:nvGrpSpPr>
          <p:grpSpPr>
            <a:xfrm>
              <a:off x="1850939" y="2051528"/>
              <a:ext cx="11397607" cy="4290489"/>
              <a:chOff x="1850939" y="2051528"/>
              <a:chExt cx="11397607" cy="4290489"/>
            </a:xfrm>
          </p:grpSpPr>
          <p:sp>
            <p:nvSpPr>
              <p:cNvPr id="17" name="Rectangle: Rounded Corners 3">
                <a:extLst>
                  <a:ext uri="{FF2B5EF4-FFF2-40B4-BE49-F238E27FC236}">
                    <a16:creationId xmlns:a16="http://schemas.microsoft.com/office/drawing/2014/main" id="{8336769A-9644-B4C0-F94D-DF3238F3662C}"/>
                  </a:ext>
                </a:extLst>
              </p:cNvPr>
              <p:cNvSpPr/>
              <p:nvPr/>
            </p:nvSpPr>
            <p:spPr>
              <a:xfrm>
                <a:off x="1853686" y="3429000"/>
                <a:ext cx="2308224" cy="101237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Planner</a:t>
                </a:r>
                <a:endParaRPr lang="en-IL" sz="2400"/>
              </a:p>
            </p:txBody>
          </p:sp>
          <p:cxnSp>
            <p:nvCxnSpPr>
              <p:cNvPr id="18" name="Straight Arrow Connector 5">
                <a:extLst>
                  <a:ext uri="{FF2B5EF4-FFF2-40B4-BE49-F238E27FC236}">
                    <a16:creationId xmlns:a16="http://schemas.microsoft.com/office/drawing/2014/main" id="{D6BED87D-55B7-7B72-2355-7B86794E716B}"/>
                  </a:ext>
                </a:extLst>
              </p:cNvPr>
              <p:cNvCxnSpPr>
                <a:cxnSpLocks/>
                <a:stCxn id="19" idx="3"/>
                <a:endCxn id="17" idx="0"/>
              </p:cNvCxnSpPr>
              <p:nvPr/>
            </p:nvCxnSpPr>
            <p:spPr>
              <a:xfrm flipH="1">
                <a:off x="3007798" y="2832126"/>
                <a:ext cx="9002" cy="59687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ylinder 8">
                <a:extLst>
                  <a:ext uri="{FF2B5EF4-FFF2-40B4-BE49-F238E27FC236}">
                    <a16:creationId xmlns:a16="http://schemas.microsoft.com/office/drawing/2014/main" id="{EB8C21BC-5F6F-A87C-B954-0C9752F89D70}"/>
                  </a:ext>
                </a:extLst>
              </p:cNvPr>
              <p:cNvSpPr/>
              <p:nvPr/>
            </p:nvSpPr>
            <p:spPr>
              <a:xfrm>
                <a:off x="1850939" y="2051528"/>
                <a:ext cx="2331721" cy="780598"/>
              </a:xfrm>
              <a:prstGeom prst="can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Planning Model (No acc)</a:t>
                </a:r>
                <a:endParaRPr lang="en-IL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Rectangle: Rounded Corners 16">
                <a:extLst>
                  <a:ext uri="{FF2B5EF4-FFF2-40B4-BE49-F238E27FC236}">
                    <a16:creationId xmlns:a16="http://schemas.microsoft.com/office/drawing/2014/main" id="{757061AF-155A-C1DF-69E2-DBDF4FBECF82}"/>
                  </a:ext>
                </a:extLst>
              </p:cNvPr>
              <p:cNvSpPr/>
              <p:nvPr/>
            </p:nvSpPr>
            <p:spPr>
              <a:xfrm>
                <a:off x="10944546" y="5329646"/>
                <a:ext cx="2304000" cy="101237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Simulation</a:t>
                </a:r>
              </a:p>
            </p:txBody>
          </p:sp>
          <p:cxnSp>
            <p:nvCxnSpPr>
              <p:cNvPr id="21" name="Straight Arrow Connector 18">
                <a:extLst>
                  <a:ext uri="{FF2B5EF4-FFF2-40B4-BE49-F238E27FC236}">
                    <a16:creationId xmlns:a16="http://schemas.microsoft.com/office/drawing/2014/main" id="{A0F56CB0-7139-F3BC-6385-0EE19930A2BB}"/>
                  </a:ext>
                </a:extLst>
              </p:cNvPr>
              <p:cNvCxnSpPr>
                <a:cxnSpLocks/>
                <a:stCxn id="17" idx="2"/>
                <a:endCxn id="12" idx="0"/>
              </p:cNvCxnSpPr>
              <p:nvPr/>
            </p:nvCxnSpPr>
            <p:spPr>
              <a:xfrm>
                <a:off x="3007798" y="4441371"/>
                <a:ext cx="8140" cy="888276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: Rounded Corners 22">
                <a:extLst>
                  <a:ext uri="{FF2B5EF4-FFF2-40B4-BE49-F238E27FC236}">
                    <a16:creationId xmlns:a16="http://schemas.microsoft.com/office/drawing/2014/main" id="{955D461B-95DF-793A-C224-03AD728CFB6F}"/>
                  </a:ext>
                </a:extLst>
              </p:cNvPr>
              <p:cNvSpPr/>
              <p:nvPr/>
            </p:nvSpPr>
            <p:spPr>
              <a:xfrm>
                <a:off x="7808004" y="5329645"/>
                <a:ext cx="2304000" cy="101237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chemeClr val="bg1"/>
                    </a:solidFill>
                  </a:rPr>
                  <a:t>Physical?</a:t>
                </a:r>
                <a:endParaRPr lang="en-IL" sz="24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3" name="Straight Arrow Connector 29">
                <a:extLst>
                  <a:ext uri="{FF2B5EF4-FFF2-40B4-BE49-F238E27FC236}">
                    <a16:creationId xmlns:a16="http://schemas.microsoft.com/office/drawing/2014/main" id="{56D9ED9C-20B9-E2CB-62C5-8B811879BD33}"/>
                  </a:ext>
                </a:extLst>
              </p:cNvPr>
              <p:cNvCxnSpPr>
                <a:cxnSpLocks/>
                <a:stCxn id="22" idx="3"/>
                <a:endCxn id="20" idx="1"/>
              </p:cNvCxnSpPr>
              <p:nvPr/>
            </p:nvCxnSpPr>
            <p:spPr>
              <a:xfrm>
                <a:off x="10112004" y="5835831"/>
                <a:ext cx="832542" cy="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Scroll: Vertical 11">
              <a:extLst>
                <a:ext uri="{FF2B5EF4-FFF2-40B4-BE49-F238E27FC236}">
                  <a16:creationId xmlns:a16="http://schemas.microsoft.com/office/drawing/2014/main" id="{E706DBAF-8FD0-8DEF-510D-2E7F9D3A6547}"/>
                </a:ext>
              </a:extLst>
            </p:cNvPr>
            <p:cNvSpPr/>
            <p:nvPr/>
          </p:nvSpPr>
          <p:spPr>
            <a:xfrm>
              <a:off x="2308001" y="188616"/>
              <a:ext cx="1439367" cy="780599"/>
            </a:xfrm>
            <a:prstGeom prst="verticalScroll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1600"/>
                <a:t>Domain knowledge</a:t>
              </a:r>
              <a:endParaRPr lang="en-IL" sz="1600"/>
            </a:p>
          </p:txBody>
        </p:sp>
        <p:cxnSp>
          <p:nvCxnSpPr>
            <p:cNvPr id="10" name="Straight Arrow Connector 5">
              <a:extLst>
                <a:ext uri="{FF2B5EF4-FFF2-40B4-BE49-F238E27FC236}">
                  <a16:creationId xmlns:a16="http://schemas.microsoft.com/office/drawing/2014/main" id="{0870E9D1-B8F0-4A2F-B2D6-B0FC895F3B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5938" y="1093116"/>
              <a:ext cx="11747" cy="9473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26">
              <a:extLst>
                <a:ext uri="{FF2B5EF4-FFF2-40B4-BE49-F238E27FC236}">
                  <a16:creationId xmlns:a16="http://schemas.microsoft.com/office/drawing/2014/main" id="{27E827AC-37A9-C89C-968D-7871900EA20E}"/>
                </a:ext>
              </a:extLst>
            </p:cNvPr>
            <p:cNvSpPr txBox="1"/>
            <p:nvPr/>
          </p:nvSpPr>
          <p:spPr>
            <a:xfrm>
              <a:off x="3027685" y="1326117"/>
              <a:ext cx="2573119" cy="544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Generate PDDL</a:t>
              </a:r>
              <a:endParaRPr lang="en-IL" sz="2400"/>
            </a:p>
          </p:txBody>
        </p:sp>
        <p:sp>
          <p:nvSpPr>
            <p:cNvPr id="12" name="Rectangle: Rounded Corners 3">
              <a:extLst>
                <a:ext uri="{FF2B5EF4-FFF2-40B4-BE49-F238E27FC236}">
                  <a16:creationId xmlns:a16="http://schemas.microsoft.com/office/drawing/2014/main" id="{9FCB8C28-D4FC-5D41-CE90-26AD07C509DC}"/>
                </a:ext>
              </a:extLst>
            </p:cNvPr>
            <p:cNvSpPr/>
            <p:nvPr/>
          </p:nvSpPr>
          <p:spPr>
            <a:xfrm>
              <a:off x="1863938" y="5329647"/>
              <a:ext cx="2304000" cy="101237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Plan</a:t>
              </a:r>
              <a:endParaRPr lang="en-IL" sz="2400"/>
            </a:p>
          </p:txBody>
        </p:sp>
        <p:cxnSp>
          <p:nvCxnSpPr>
            <p:cNvPr id="13" name="Straight Arrow Connector 18">
              <a:extLst>
                <a:ext uri="{FF2B5EF4-FFF2-40B4-BE49-F238E27FC236}">
                  <a16:creationId xmlns:a16="http://schemas.microsoft.com/office/drawing/2014/main" id="{F9EA8E96-A3D8-AB02-75BD-F536067B97FE}"/>
                </a:ext>
              </a:extLst>
            </p:cNvPr>
            <p:cNvCxnSpPr>
              <a:cxnSpLocks/>
              <a:stCxn id="12" idx="3"/>
              <a:endCxn id="30" idx="1"/>
            </p:cNvCxnSpPr>
            <p:nvPr/>
          </p:nvCxnSpPr>
          <p:spPr>
            <a:xfrm flipV="1">
              <a:off x="4167939" y="5835830"/>
              <a:ext cx="675393" cy="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: Rounded Corners 22">
              <a:extLst>
                <a:ext uri="{FF2B5EF4-FFF2-40B4-BE49-F238E27FC236}">
                  <a16:creationId xmlns:a16="http://schemas.microsoft.com/office/drawing/2014/main" id="{D72869CE-EB18-C9F5-6E08-B4FB7BE4AE28}"/>
                </a:ext>
              </a:extLst>
            </p:cNvPr>
            <p:cNvSpPr/>
            <p:nvPr/>
          </p:nvSpPr>
          <p:spPr>
            <a:xfrm>
              <a:off x="7808004" y="1968170"/>
              <a:ext cx="2304000" cy="94731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</a:rPr>
                <a:t>Adjust model</a:t>
              </a:r>
              <a:endParaRPr lang="en-IL" sz="2400">
                <a:solidFill>
                  <a:schemeClr val="bg1"/>
                </a:solidFill>
              </a:endParaRPr>
            </a:p>
          </p:txBody>
        </p:sp>
        <p:cxnSp>
          <p:nvCxnSpPr>
            <p:cNvPr id="15" name="Straight Arrow Connector 18">
              <a:extLst>
                <a:ext uri="{FF2B5EF4-FFF2-40B4-BE49-F238E27FC236}">
                  <a16:creationId xmlns:a16="http://schemas.microsoft.com/office/drawing/2014/main" id="{AA517C7E-6D77-9FD3-9F65-310B3A009F86}"/>
                </a:ext>
              </a:extLst>
            </p:cNvPr>
            <p:cNvCxnSpPr>
              <a:cxnSpLocks/>
              <a:stCxn id="14" idx="1"/>
              <a:endCxn id="19" idx="4"/>
            </p:cNvCxnSpPr>
            <p:nvPr/>
          </p:nvCxnSpPr>
          <p:spPr>
            <a:xfrm flipH="1">
              <a:off x="4182660" y="2441827"/>
              <a:ext cx="362534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8">
              <a:extLst>
                <a:ext uri="{FF2B5EF4-FFF2-40B4-BE49-F238E27FC236}">
                  <a16:creationId xmlns:a16="http://schemas.microsoft.com/office/drawing/2014/main" id="{85903B80-47F0-E099-B1D3-E926FD6609E0}"/>
                </a:ext>
              </a:extLst>
            </p:cNvPr>
            <p:cNvCxnSpPr>
              <a:cxnSpLocks/>
              <a:stCxn id="22" idx="0"/>
              <a:endCxn id="14" idx="2"/>
            </p:cNvCxnSpPr>
            <p:nvPr/>
          </p:nvCxnSpPr>
          <p:spPr>
            <a:xfrm flipV="1">
              <a:off x="8960004" y="2915484"/>
              <a:ext cx="0" cy="241416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: Rounded Corners 22">
            <a:extLst>
              <a:ext uri="{FF2B5EF4-FFF2-40B4-BE49-F238E27FC236}">
                <a16:creationId xmlns:a16="http://schemas.microsoft.com/office/drawing/2014/main" id="{B1887066-A407-3192-232D-08A249480EA3}"/>
              </a:ext>
            </a:extLst>
          </p:cNvPr>
          <p:cNvSpPr/>
          <p:nvPr/>
        </p:nvSpPr>
        <p:spPr>
          <a:xfrm>
            <a:off x="4427092" y="5564759"/>
            <a:ext cx="2004228" cy="8578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Post Processing (add acc)</a:t>
            </a:r>
            <a:endParaRPr lang="en-IL" sz="2000">
              <a:solidFill>
                <a:schemeClr val="bg1"/>
              </a:solidFill>
            </a:endParaRPr>
          </a:p>
        </p:txBody>
      </p:sp>
      <p:cxnSp>
        <p:nvCxnSpPr>
          <p:cNvPr id="32" name="Straight Arrow Connector 18">
            <a:extLst>
              <a:ext uri="{FF2B5EF4-FFF2-40B4-BE49-F238E27FC236}">
                <a16:creationId xmlns:a16="http://schemas.microsoft.com/office/drawing/2014/main" id="{CB0F3EA4-217F-BDFC-56AA-C77AB0B66C40}"/>
              </a:ext>
            </a:extLst>
          </p:cNvPr>
          <p:cNvCxnSpPr>
            <a:cxnSpLocks/>
            <a:stCxn id="30" idx="3"/>
            <a:endCxn id="22" idx="1"/>
          </p:cNvCxnSpPr>
          <p:nvPr/>
        </p:nvCxnSpPr>
        <p:spPr>
          <a:xfrm>
            <a:off x="6431320" y="5993664"/>
            <a:ext cx="574712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26">
            <a:extLst>
              <a:ext uri="{FF2B5EF4-FFF2-40B4-BE49-F238E27FC236}">
                <a16:creationId xmlns:a16="http://schemas.microsoft.com/office/drawing/2014/main" id="{D4210AD3-558C-04B3-795F-BB8749E1C419}"/>
              </a:ext>
            </a:extLst>
          </p:cNvPr>
          <p:cNvSpPr txBox="1"/>
          <p:nvPr/>
        </p:nvSpPr>
        <p:spPr>
          <a:xfrm>
            <a:off x="8958403" y="5591393"/>
            <a:ext cx="64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Yes</a:t>
            </a:r>
            <a:endParaRPr lang="en-IL" sz="2400"/>
          </a:p>
        </p:txBody>
      </p:sp>
      <p:sp>
        <p:nvSpPr>
          <p:cNvPr id="36" name="TextBox 26">
            <a:extLst>
              <a:ext uri="{FF2B5EF4-FFF2-40B4-BE49-F238E27FC236}">
                <a16:creationId xmlns:a16="http://schemas.microsoft.com/office/drawing/2014/main" id="{4D0CA32C-2026-A5B2-4C92-5C0B1B8BE084}"/>
              </a:ext>
            </a:extLst>
          </p:cNvPr>
          <p:cNvSpPr txBox="1"/>
          <p:nvPr/>
        </p:nvSpPr>
        <p:spPr>
          <a:xfrm>
            <a:off x="7867929" y="4365847"/>
            <a:ext cx="64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No</a:t>
            </a:r>
            <a:endParaRPr lang="en-IL" sz="2400"/>
          </a:p>
        </p:txBody>
      </p:sp>
    </p:spTree>
    <p:extLst>
      <p:ext uri="{BB962C8B-B14F-4D97-AF65-F5344CB8AC3E}">
        <p14:creationId xmlns:p14="http://schemas.microsoft.com/office/powerpoint/2010/main" val="2641077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C5235D-7AEA-EBDA-E2E2-DD506EB4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/>
              <a:t>State space</a:t>
            </a:r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9492B60-791B-F920-4F01-6D0FFC2706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054" y="1793759"/>
                <a:ext cx="10515600" cy="2548246"/>
              </a:xfrm>
            </p:spPr>
            <p:txBody>
              <a:bodyPr>
                <a:normAutofit lnSpcReduction="10000"/>
              </a:bodyPr>
              <a:lstStyle/>
              <a:p>
                <a:pPr lvl="1" algn="l" rtl="0"/>
                <a:r>
                  <a:rPr lang="en-US" sz="2800">
                    <a:solidFill>
                      <a:schemeClr val="tx1"/>
                    </a:solidFill>
                  </a:rPr>
                  <a:t>Variables: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battery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 (and constraints)</a:t>
                </a:r>
                <a:r>
                  <a:rPr lang="he-IL" sz="2800">
                    <a:solidFill>
                      <a:schemeClr val="tx1"/>
                    </a:solidFill>
                  </a:rPr>
                  <a:t> </a:t>
                </a:r>
                <a:r>
                  <a:rPr lang="en-US" sz="2800">
                    <a:solidFill>
                      <a:schemeClr val="tx1"/>
                    </a:solidFill>
                  </a:rPr>
                  <a:t>for each drone</a:t>
                </a:r>
              </a:p>
              <a:p>
                <a:pPr lvl="1" algn="l" rtl="0"/>
                <a:r>
                  <a:rPr lang="en-US" sz="2800">
                    <a:solidFill>
                      <a:schemeClr val="tx1"/>
                    </a:solidFill>
                  </a:rPr>
                  <a:t>Predicates: </a:t>
                </a:r>
                <a:endParaRPr lang="he-IL" sz="2800">
                  <a:solidFill>
                    <a:schemeClr val="tx1"/>
                  </a:solidFill>
                </a:endParaRPr>
              </a:p>
              <a:p>
                <a:pPr lvl="2" algn="l" rtl="0"/>
                <a:r>
                  <a:rPr lang="en-US" sz="2400">
                    <a:solidFill>
                      <a:schemeClr val="tx1"/>
                    </a:solidFill>
                  </a:rPr>
                  <a:t>start\finish, busy(d), </a:t>
                </a:r>
                <a:endParaRPr lang="he-IL" sz="2400">
                  <a:solidFill>
                    <a:schemeClr val="tx1"/>
                  </a:solidFill>
                </a:endParaRPr>
              </a:p>
              <a:p>
                <a:pPr lvl="2" algn="l" rtl="0"/>
                <a:r>
                  <a:rPr lang="en-US" sz="2400">
                    <a:solidFill>
                      <a:schemeClr val="tx1"/>
                    </a:solidFill>
                  </a:rPr>
                  <a:t>slot-full(</a:t>
                </a:r>
                <a:r>
                  <a:rPr lang="en-US" sz="2400" err="1">
                    <a:solidFill>
                      <a:schemeClr val="tx1"/>
                    </a:solidFill>
                  </a:rPr>
                  <a:t>d,s</a:t>
                </a:r>
                <a:r>
                  <a:rPr lang="en-US" sz="2400">
                    <a:solidFill>
                      <a:schemeClr val="tx1"/>
                    </a:solidFill>
                  </a:rPr>
                  <a:t>), has-package(</a:t>
                </a:r>
                <a:r>
                  <a:rPr lang="en-US" sz="2400" err="1">
                    <a:solidFill>
                      <a:schemeClr val="tx1"/>
                    </a:solidFill>
                  </a:rPr>
                  <a:t>d,p,s</a:t>
                </a:r>
                <a:r>
                  <a:rPr lang="en-US" sz="2400">
                    <a:solidFill>
                      <a:schemeClr val="tx1"/>
                    </a:solidFill>
                  </a:rPr>
                  <a:t>).</a:t>
                </a:r>
              </a:p>
              <a:p>
                <a:pPr lvl="2" algn="l" rtl="0"/>
                <a:r>
                  <a:rPr lang="en-US" sz="2400">
                    <a:solidFill>
                      <a:schemeClr val="tx1"/>
                    </a:solidFill>
                  </a:rPr>
                  <a:t>at-warehouse(</a:t>
                </a:r>
                <a:r>
                  <a:rPr lang="en-US" sz="2400" err="1">
                    <a:solidFill>
                      <a:schemeClr val="tx1"/>
                    </a:solidFill>
                  </a:rPr>
                  <a:t>p,w</a:t>
                </a:r>
                <a:r>
                  <a:rPr lang="en-US" sz="2400">
                    <a:solidFill>
                      <a:schemeClr val="tx1"/>
                    </a:solidFill>
                  </a:rPr>
                  <a:t>), </a:t>
                </a:r>
                <a:endParaRPr lang="he-IL" sz="2400">
                  <a:solidFill>
                    <a:schemeClr val="tx1"/>
                  </a:solidFill>
                </a:endParaRPr>
              </a:p>
              <a:p>
                <a:pPr lvl="2" algn="l" rtl="0"/>
                <a:r>
                  <a:rPr lang="en-US" sz="2400">
                    <a:solidFill>
                      <a:schemeClr val="tx1"/>
                    </a:solidFill>
                  </a:rPr>
                  <a:t>house-need(</a:t>
                </a:r>
                <a:r>
                  <a:rPr lang="en-US" sz="2400" err="1">
                    <a:solidFill>
                      <a:schemeClr val="tx1"/>
                    </a:solidFill>
                  </a:rPr>
                  <a:t>p,h</a:t>
                </a:r>
                <a:r>
                  <a:rPr lang="en-US" sz="2400">
                    <a:solidFill>
                      <a:schemeClr val="tx1"/>
                    </a:solidFill>
                  </a:rPr>
                  <a:t>), house-got(</a:t>
                </a:r>
                <a:r>
                  <a:rPr lang="en-US" sz="2400" err="1">
                    <a:solidFill>
                      <a:schemeClr val="tx1"/>
                    </a:solidFill>
                  </a:rPr>
                  <a:t>p,h</a:t>
                </a:r>
                <a:r>
                  <a:rPr lang="en-US" sz="2400">
                    <a:solidFill>
                      <a:schemeClr val="tx1"/>
                    </a:solidFill>
                  </a:rPr>
                  <a:t>).</a:t>
                </a:r>
              </a:p>
              <a:p>
                <a:pPr lvl="1" algn="l" rtl="0"/>
                <a:endParaRPr lang="en-IL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9492B60-791B-F920-4F01-6D0FFC270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054" y="1793759"/>
                <a:ext cx="10515600" cy="2548246"/>
              </a:xfrm>
              <a:blipFill>
                <a:blip r:embed="rId3"/>
                <a:stretch>
                  <a:fillRect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תמונה 4">
            <a:extLst>
              <a:ext uri="{FF2B5EF4-FFF2-40B4-BE49-F238E27FC236}">
                <a16:creationId xmlns:a16="http://schemas.microsoft.com/office/drawing/2014/main" id="{98E0A3C1-09D2-DB1F-416E-B870FF872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1" y="0"/>
            <a:ext cx="2981085" cy="666927"/>
          </a:xfrm>
          <a:prstGeom prst="rect">
            <a:avLst/>
          </a:prstGeom>
        </p:spPr>
      </p:pic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390ECB4-5016-F14C-B498-938F9BBE2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8</a:t>
            </a:fld>
            <a:endParaRPr lang="he-IL"/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A6389289-6792-9AB8-51C7-7E76C535CC95}"/>
              </a:ext>
            </a:extLst>
          </p:cNvPr>
          <p:cNvSpPr txBox="1">
            <a:spLocks/>
          </p:cNvSpPr>
          <p:nvPr/>
        </p:nvSpPr>
        <p:spPr>
          <a:xfrm>
            <a:off x="838200" y="38747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/>
              <a:t>Actions</a:t>
            </a:r>
            <a:endParaRPr lang="he-IL"/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D2D54782-D8A7-5F4D-FEF6-7D8D85EDC634}"/>
              </a:ext>
            </a:extLst>
          </p:cNvPr>
          <p:cNvSpPr txBox="1">
            <a:spLocks/>
          </p:cNvSpPr>
          <p:nvPr/>
        </p:nvSpPr>
        <p:spPr>
          <a:xfrm>
            <a:off x="491318" y="4770950"/>
            <a:ext cx="10515600" cy="1454221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rtl="0"/>
            <a:r>
              <a:rPr lang="en-US" sz="2800"/>
              <a:t>Start , finish(d).</a:t>
            </a:r>
          </a:p>
          <a:p>
            <a:pPr lvl="1" algn="l" rtl="0"/>
            <a:r>
              <a:rPr lang="en-US" sz="2800"/>
              <a:t>pickup(</a:t>
            </a:r>
            <a:r>
              <a:rPr lang="en-US" sz="2800" err="1"/>
              <a:t>d,p,w,s</a:t>
            </a:r>
            <a:r>
              <a:rPr lang="en-US" sz="2800"/>
              <a:t>)</a:t>
            </a:r>
          </a:p>
          <a:p>
            <a:pPr lvl="1" algn="l" rtl="0"/>
            <a:r>
              <a:rPr lang="en-US" sz="2800"/>
              <a:t>deliver(</a:t>
            </a:r>
            <a:r>
              <a:rPr lang="en-US" sz="2800" err="1"/>
              <a:t>d,h,p,s</a:t>
            </a:r>
            <a:r>
              <a:rPr lang="en-US" sz="2800"/>
              <a:t>)</a:t>
            </a:r>
          </a:p>
          <a:p>
            <a:pPr lvl="1" algn="l" rtl="0"/>
            <a:endParaRPr lang="en-IL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C9B05707-8345-E1F2-6CB5-9D0304D75BA6}"/>
              </a:ext>
            </a:extLst>
          </p:cNvPr>
          <p:cNvSpPr txBox="1">
            <a:spLocks/>
          </p:cNvSpPr>
          <p:nvPr/>
        </p:nvSpPr>
        <p:spPr>
          <a:xfrm>
            <a:off x="7892143" y="2953641"/>
            <a:ext cx="3461657" cy="1856414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91440" tIns="45720" rIns="91440" bIns="45720" rtlCol="1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l" rtl="0">
              <a:buNone/>
            </a:pP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Drone – d1, d2, …</a:t>
            </a:r>
          </a:p>
          <a:p>
            <a:pPr marL="457200" lvl="1" indent="0" algn="l" rtl="0">
              <a:buNone/>
            </a:pP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Package – p1, p2, p3,..</a:t>
            </a:r>
          </a:p>
          <a:p>
            <a:pPr marL="457200" lvl="1" indent="0" algn="l" rtl="0">
              <a:buNone/>
            </a:pP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Warehouse – w1, w2, ..</a:t>
            </a:r>
          </a:p>
          <a:p>
            <a:pPr marL="457200" lvl="1" indent="0" algn="l" rtl="0">
              <a:buNone/>
            </a:pP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House – h1, h2, h3, h4, ..</a:t>
            </a:r>
          </a:p>
          <a:p>
            <a:pPr marL="457200" lvl="1" indent="0" algn="l" rtl="0">
              <a:buNone/>
            </a:pP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Slot – s1, s2..</a:t>
            </a:r>
            <a:endParaRPr lang="en-IL" sz="200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18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" name="טבלה 71">
            <a:extLst>
              <a:ext uri="{FF2B5EF4-FFF2-40B4-BE49-F238E27FC236}">
                <a16:creationId xmlns:a16="http://schemas.microsoft.com/office/drawing/2014/main" id="{A0B6038B-FF0A-4512-C6D2-353EEDFE54B4}"/>
              </a:ext>
            </a:extLst>
          </p:cNvPr>
          <p:cNvGraphicFramePr>
            <a:graphicFrameLocks noGrp="1"/>
          </p:cNvGraphicFramePr>
          <p:nvPr/>
        </p:nvGraphicFramePr>
        <p:xfrm>
          <a:off x="6281469" y="1429963"/>
          <a:ext cx="5262661" cy="5131976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286823">
                  <a:extLst>
                    <a:ext uri="{9D8B030D-6E8A-4147-A177-3AD203B41FA5}">
                      <a16:colId xmlns:a16="http://schemas.microsoft.com/office/drawing/2014/main" val="404178216"/>
                    </a:ext>
                  </a:extLst>
                </a:gridCol>
                <a:gridCol w="975838">
                  <a:extLst>
                    <a:ext uri="{9D8B030D-6E8A-4147-A177-3AD203B41FA5}">
                      <a16:colId xmlns:a16="http://schemas.microsoft.com/office/drawing/2014/main" val="2145755696"/>
                    </a:ext>
                  </a:extLst>
                </a:gridCol>
              </a:tblGrid>
              <a:tr h="256598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>
                          <a:solidFill>
                            <a:schemeClr val="tx1"/>
                          </a:solidFill>
                        </a:rPr>
                        <a:t>Pickup</a:t>
                      </a:r>
                      <a:endParaRPr lang="he-IL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4430249"/>
                  </a:ext>
                </a:extLst>
              </a:tr>
              <a:tr h="256598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/>
                        <a:t>Delivery</a:t>
                      </a:r>
                      <a:endParaRPr lang="he-IL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038281"/>
                  </a:ext>
                </a:extLst>
              </a:tr>
            </a:tbl>
          </a:graphicData>
        </a:graphic>
      </p:graphicFrame>
      <p:graphicFrame>
        <p:nvGraphicFramePr>
          <p:cNvPr id="70" name="טבלה 69">
            <a:extLst>
              <a:ext uri="{FF2B5EF4-FFF2-40B4-BE49-F238E27FC236}">
                <a16:creationId xmlns:a16="http://schemas.microsoft.com/office/drawing/2014/main" id="{FE928F36-9694-7B5D-B812-EA1F76EA61CE}"/>
              </a:ext>
            </a:extLst>
          </p:cNvPr>
          <p:cNvGraphicFramePr>
            <a:graphicFrameLocks noGrp="1"/>
          </p:cNvGraphicFramePr>
          <p:nvPr/>
        </p:nvGraphicFramePr>
        <p:xfrm>
          <a:off x="719846" y="1429963"/>
          <a:ext cx="5262661" cy="5131976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286823">
                  <a:extLst>
                    <a:ext uri="{9D8B030D-6E8A-4147-A177-3AD203B41FA5}">
                      <a16:colId xmlns:a16="http://schemas.microsoft.com/office/drawing/2014/main" val="404178216"/>
                    </a:ext>
                  </a:extLst>
                </a:gridCol>
                <a:gridCol w="975838">
                  <a:extLst>
                    <a:ext uri="{9D8B030D-6E8A-4147-A177-3AD203B41FA5}">
                      <a16:colId xmlns:a16="http://schemas.microsoft.com/office/drawing/2014/main" val="2145755696"/>
                    </a:ext>
                  </a:extLst>
                </a:gridCol>
              </a:tblGrid>
              <a:tr h="1282994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>
                          <a:solidFill>
                            <a:schemeClr val="tx1"/>
                          </a:solidFill>
                        </a:rPr>
                        <a:t>Fly</a:t>
                      </a:r>
                      <a:endParaRPr lang="he-IL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4430249"/>
                  </a:ext>
                </a:extLst>
              </a:tr>
              <a:tr h="1282994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/>
                        <a:t>Pickup</a:t>
                      </a:r>
                      <a:endParaRPr lang="he-IL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437006"/>
                  </a:ext>
                </a:extLst>
              </a:tr>
              <a:tr h="1282994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/>
                        <a:t>Fly</a:t>
                      </a:r>
                      <a:endParaRPr lang="he-IL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038281"/>
                  </a:ext>
                </a:extLst>
              </a:tr>
              <a:tr h="1282994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/>
                        <a:t>Delivery</a:t>
                      </a:r>
                      <a:endParaRPr lang="he-IL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7703336"/>
                  </a:ext>
                </a:extLst>
              </a:tr>
            </a:tbl>
          </a:graphicData>
        </a:graphic>
      </p:graphicFrame>
      <p:pic>
        <p:nvPicPr>
          <p:cNvPr id="65" name="Picture 6" descr="Drone Logo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43C4A622-32CD-3BDE-46D7-D55916ABA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4444">
                        <a14:foregroundMark x1="5833" y1="48056" x2="22500" y2="47222"/>
                        <a14:foregroundMark x1="22500" y1="47222" x2="26111" y2="47222"/>
                        <a14:foregroundMark x1="41667" y1="36111" x2="59167" y2="36667"/>
                        <a14:foregroundMark x1="73611" y1="48056" x2="91667" y2="47778"/>
                        <a14:foregroundMark x1="91667" y1="47778" x2="94444" y2="48056"/>
                        <a14:foregroundMark x1="52778" y1="63333" x2="475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900" y="4220136"/>
            <a:ext cx="1037917" cy="10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Drone Logo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8446ED38-175B-0377-CEBE-0FD6D8922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4444">
                        <a14:foregroundMark x1="5833" y1="48056" x2="22500" y2="47222"/>
                        <a14:foregroundMark x1="22500" y1="47222" x2="26111" y2="47222"/>
                        <a14:foregroundMark x1="41667" y1="36111" x2="59167" y2="36667"/>
                        <a14:foregroundMark x1="73611" y1="48056" x2="91667" y2="47778"/>
                        <a14:foregroundMark x1="91667" y1="47778" x2="94444" y2="48056"/>
                        <a14:foregroundMark x1="52778" y1="63333" x2="475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087" y="3844226"/>
            <a:ext cx="1037917" cy="10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Drone Logo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E8BBABC0-D5BA-6308-4A4B-9908D0487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4444">
                        <a14:foregroundMark x1="5833" y1="48056" x2="22500" y2="47222"/>
                        <a14:foregroundMark x1="22500" y1="47222" x2="26111" y2="47222"/>
                        <a14:foregroundMark x1="41667" y1="36111" x2="59167" y2="36667"/>
                        <a14:foregroundMark x1="73611" y1="48056" x2="91667" y2="47778"/>
                        <a14:foregroundMark x1="91667" y1="47778" x2="94444" y2="48056"/>
                        <a14:foregroundMark x1="52778" y1="63333" x2="475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609" y="3844226"/>
            <a:ext cx="1037917" cy="10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7DC5235D-7AEA-EBDA-E2E2-DD506EB4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>
                <a:latin typeface="+mn-lt"/>
              </a:rPr>
              <a:t>Fly                                          no-Fly</a:t>
            </a:r>
            <a:endParaRPr lang="he-IL">
              <a:latin typeface="+mn-lt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ACF55A4-BC55-A847-E1C2-7F6D97F6F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1" y="0"/>
            <a:ext cx="2981085" cy="666927"/>
          </a:xfrm>
          <a:prstGeom prst="rect">
            <a:avLst/>
          </a:prstGeom>
        </p:spPr>
      </p:pic>
      <p:pic>
        <p:nvPicPr>
          <p:cNvPr id="14" name="Picture 12" descr="Free: Home Png - Home Icon Transparent Background - nohat.cc">
            <a:extLst>
              <a:ext uri="{FF2B5EF4-FFF2-40B4-BE49-F238E27FC236}">
                <a16:creationId xmlns:a16="http://schemas.microsoft.com/office/drawing/2014/main" id="{9F5EBCD4-8691-2562-A091-D9D771CF5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0139" y1="52577" x2="49861" y2="11753"/>
                        <a14:foregroundMark x1="60833" y1="16082" x2="67917" y2="14227"/>
                        <a14:foregroundMark x1="67917" y1="14227" x2="69306" y2="14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765" y="5702900"/>
            <a:ext cx="960120" cy="64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Drone Logo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B2FE98CC-4BB8-674F-1B70-4CA97DAD9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bg2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4444">
                        <a14:foregroundMark x1="5833" y1="48056" x2="22500" y2="47222"/>
                        <a14:foregroundMark x1="22500" y1="47222" x2="26111" y2="47222"/>
                        <a14:foregroundMark x1="41667" y1="36111" x2="59167" y2="36667"/>
                        <a14:foregroundMark x1="73611" y1="48056" x2="91667" y2="47778"/>
                        <a14:foregroundMark x1="91667" y1="47778" x2="94444" y2="48056"/>
                        <a14:foregroundMark x1="52778" y1="63333" x2="475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24" y="1338804"/>
            <a:ext cx="1037917" cy="10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ardboard Box, Freight Transport, Packaging And Labeling ...">
            <a:extLst>
              <a:ext uri="{FF2B5EF4-FFF2-40B4-BE49-F238E27FC236}">
                <a16:creationId xmlns:a16="http://schemas.microsoft.com/office/drawing/2014/main" id="{9D1F00ED-544F-AEC3-86B3-290E864F7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75" b="97875" l="3000" r="97375">
                        <a14:foregroundMark x1="5125" y1="29500" x2="61500" y2="46750"/>
                        <a14:foregroundMark x1="61500" y1="46750" x2="62000" y2="47125"/>
                        <a14:foregroundMark x1="32000" y1="48500" x2="34250" y2="41375"/>
                        <a14:foregroundMark x1="34250" y1="41375" x2="55250" y2="16875"/>
                        <a14:foregroundMark x1="55250" y1="16875" x2="65250" y2="10125"/>
                        <a14:foregroundMark x1="37750" y1="50250" x2="29375" y2="47625"/>
                        <a14:foregroundMark x1="29375" y1="47625" x2="31750" y2="37750"/>
                        <a14:foregroundMark x1="31750" y1="37750" x2="38250" y2="28750"/>
                        <a14:foregroundMark x1="38250" y1="28750" x2="61625" y2="12125"/>
                        <a14:foregroundMark x1="61625" y1="12125" x2="55375" y2="23500"/>
                        <a14:foregroundMark x1="55375" y1="23500" x2="41500" y2="38000"/>
                        <a14:foregroundMark x1="41500" y1="38000" x2="37375" y2="46125"/>
                        <a14:foregroundMark x1="37375" y1="46125" x2="37750" y2="50750"/>
                        <a14:foregroundMark x1="62500" y1="48500" x2="62250" y2="92750"/>
                        <a14:foregroundMark x1="62250" y1="92750" x2="62750" y2="93875"/>
                        <a14:foregroundMark x1="63125" y1="97875" x2="97250" y2="63000"/>
                        <a14:foregroundMark x1="97375" y1="60375" x2="96500" y2="14250"/>
                        <a14:foregroundMark x1="96500" y1="14250" x2="96500" y2="20500"/>
                        <a14:foregroundMark x1="63875" y1="45375" x2="95500" y2="19875"/>
                        <a14:foregroundMark x1="92500" y1="14750" x2="43625" y2="3875"/>
                        <a14:foregroundMark x1="3000" y1="32875" x2="5750" y2="76250"/>
                        <a14:foregroundMark x1="5750" y1="76250" x2="6500" y2="77375"/>
                        <a14:foregroundMark x1="81000" y1="53375" x2="80875" y2="52000"/>
                        <a14:foregroundMark x1="87750" y1="57375" x2="87625" y2="52625"/>
                        <a14:foregroundMark x1="87250" y1="46375" x2="87250" y2="45250"/>
                        <a14:foregroundMark x1="80750" y1="63250" x2="80750" y2="58375"/>
                        <a14:foregroundMark x1="78375" y1="71750" x2="83250" y2="66375"/>
                        <a14:foregroundMark x1="83250" y1="66375" x2="85375" y2="66375"/>
                        <a14:backgroundMark x1="47750" y1="52375" x2="48875" y2="60250"/>
                        <a14:backgroundMark x1="48875" y1="60250" x2="41125" y2="72375"/>
                        <a14:backgroundMark x1="41125" y1="72375" x2="26250" y2="74375"/>
                        <a14:backgroundMark x1="26250" y1="74375" x2="16875" y2="65125"/>
                        <a14:backgroundMark x1="16875" y1="65125" x2="12000" y2="56500"/>
                        <a14:backgroundMark x1="12000" y1="56500" x2="12250" y2="49375"/>
                        <a14:backgroundMark x1="12250" y1="49375" x2="37500" y2="60500"/>
                        <a14:backgroundMark x1="37500" y1="60500" x2="45125" y2="59125"/>
                        <a14:backgroundMark x1="45125" y1="59125" x2="49500" y2="5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305" y="3325268"/>
            <a:ext cx="300565" cy="30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B2A71C2B-2E9C-9995-26FB-D95BFA752A5C}"/>
              </a:ext>
            </a:extLst>
          </p:cNvPr>
          <p:cNvCxnSpPr/>
          <p:nvPr/>
        </p:nvCxnSpPr>
        <p:spPr>
          <a:xfrm>
            <a:off x="2464580" y="2223840"/>
            <a:ext cx="294893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6" descr="Drone Logo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A99C43AD-5F7C-ACB4-3DE2-266A4A1C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4444">
                        <a14:foregroundMark x1="5833" y1="48056" x2="22500" y2="47222"/>
                        <a14:foregroundMark x1="22500" y1="47222" x2="26111" y2="47222"/>
                        <a14:foregroundMark x1="41667" y1="36111" x2="59167" y2="36667"/>
                        <a14:foregroundMark x1="73611" y1="48056" x2="91667" y2="47778"/>
                        <a14:foregroundMark x1="91667" y1="47778" x2="94444" y2="48056"/>
                        <a14:foregroundMark x1="52778" y1="63333" x2="475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609" y="2678939"/>
            <a:ext cx="1037917" cy="10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Drone Logo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BB621D4A-2A9A-BD7B-28F4-64A15E425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4444">
                        <a14:foregroundMark x1="5833" y1="48056" x2="22500" y2="47222"/>
                        <a14:foregroundMark x1="22500" y1="47222" x2="26111" y2="47222"/>
                        <a14:foregroundMark x1="41667" y1="36111" x2="59167" y2="36667"/>
                        <a14:foregroundMark x1="73611" y1="48056" x2="91667" y2="47778"/>
                        <a14:foregroundMark x1="91667" y1="47778" x2="94444" y2="48056"/>
                        <a14:foregroundMark x1="52778" y1="63333" x2="475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087" y="1338804"/>
            <a:ext cx="1037917" cy="10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Drone Logo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4581D121-FEFE-7A9F-56E3-9D33AF19B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4444">
                        <a14:foregroundMark x1="5833" y1="48056" x2="22500" y2="47222"/>
                        <a14:foregroundMark x1="22500" y1="47222" x2="26111" y2="47222"/>
                        <a14:foregroundMark x1="41667" y1="36111" x2="59167" y2="36667"/>
                        <a14:foregroundMark x1="73611" y1="48056" x2="91667" y2="47778"/>
                        <a14:foregroundMark x1="91667" y1="47778" x2="94444" y2="48056"/>
                        <a14:foregroundMark x1="52778" y1="63333" x2="475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552" y="1338804"/>
            <a:ext cx="1037917" cy="10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ardboard Box, Freight Transport, Packaging And Labeling ...">
            <a:extLst>
              <a:ext uri="{FF2B5EF4-FFF2-40B4-BE49-F238E27FC236}">
                <a16:creationId xmlns:a16="http://schemas.microsoft.com/office/drawing/2014/main" id="{02C132F0-51BC-7D96-7A15-8270A9AF4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75" b="97875" l="3000" r="97375">
                        <a14:foregroundMark x1="5125" y1="29500" x2="61500" y2="46750"/>
                        <a14:foregroundMark x1="61500" y1="46750" x2="62000" y2="47125"/>
                        <a14:foregroundMark x1="32000" y1="48500" x2="34250" y2="41375"/>
                        <a14:foregroundMark x1="34250" y1="41375" x2="55250" y2="16875"/>
                        <a14:foregroundMark x1="55250" y1="16875" x2="65250" y2="10125"/>
                        <a14:foregroundMark x1="37750" y1="50250" x2="29375" y2="47625"/>
                        <a14:foregroundMark x1="29375" y1="47625" x2="31750" y2="37750"/>
                        <a14:foregroundMark x1="31750" y1="37750" x2="38250" y2="28750"/>
                        <a14:foregroundMark x1="38250" y1="28750" x2="61625" y2="12125"/>
                        <a14:foregroundMark x1="61625" y1="12125" x2="55375" y2="23500"/>
                        <a14:foregroundMark x1="55375" y1="23500" x2="41500" y2="38000"/>
                        <a14:foregroundMark x1="41500" y1="38000" x2="37375" y2="46125"/>
                        <a14:foregroundMark x1="37375" y1="46125" x2="37750" y2="50750"/>
                        <a14:foregroundMark x1="62500" y1="48500" x2="62250" y2="92750"/>
                        <a14:foregroundMark x1="62250" y1="92750" x2="62750" y2="93875"/>
                        <a14:foregroundMark x1="63125" y1="97875" x2="97250" y2="63000"/>
                        <a14:foregroundMark x1="97375" y1="60375" x2="96500" y2="14250"/>
                        <a14:foregroundMark x1="96500" y1="14250" x2="96500" y2="20500"/>
                        <a14:foregroundMark x1="63875" y1="45375" x2="95500" y2="19875"/>
                        <a14:foregroundMark x1="92500" y1="14750" x2="43625" y2="3875"/>
                        <a14:foregroundMark x1="3000" y1="32875" x2="5750" y2="76250"/>
                        <a14:foregroundMark x1="5750" y1="76250" x2="6500" y2="77375"/>
                        <a14:foregroundMark x1="81000" y1="53375" x2="80875" y2="52000"/>
                        <a14:foregroundMark x1="87750" y1="57375" x2="87625" y2="52625"/>
                        <a14:foregroundMark x1="87250" y1="46375" x2="87250" y2="45250"/>
                        <a14:foregroundMark x1="80750" y1="63250" x2="80750" y2="58375"/>
                        <a14:foregroundMark x1="78375" y1="71750" x2="83250" y2="66375"/>
                        <a14:foregroundMark x1="83250" y1="66375" x2="85375" y2="66375"/>
                        <a14:backgroundMark x1="47750" y1="52375" x2="48875" y2="60250"/>
                        <a14:backgroundMark x1="48875" y1="60250" x2="41125" y2="72375"/>
                        <a14:backgroundMark x1="41125" y1="72375" x2="26250" y2="74375"/>
                        <a14:backgroundMark x1="26250" y1="74375" x2="16875" y2="65125"/>
                        <a14:backgroundMark x1="16875" y1="65125" x2="12000" y2="56500"/>
                        <a14:backgroundMark x1="12000" y1="56500" x2="12250" y2="49375"/>
                        <a14:backgroundMark x1="12250" y1="49375" x2="37500" y2="60500"/>
                        <a14:backgroundMark x1="37500" y1="60500" x2="45125" y2="59125"/>
                        <a14:backgroundMark x1="45125" y1="59125" x2="49500" y2="5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86" y="2378374"/>
            <a:ext cx="300565" cy="30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ardboard Box, Freight Transport, Packaging And Labeling ...">
            <a:extLst>
              <a:ext uri="{FF2B5EF4-FFF2-40B4-BE49-F238E27FC236}">
                <a16:creationId xmlns:a16="http://schemas.microsoft.com/office/drawing/2014/main" id="{178F5B44-ED6B-82CD-C526-5FFCBFF02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75" b="97875" l="3000" r="97375">
                        <a14:foregroundMark x1="5125" y1="29500" x2="61500" y2="46750"/>
                        <a14:foregroundMark x1="61500" y1="46750" x2="62000" y2="47125"/>
                        <a14:foregroundMark x1="32000" y1="48500" x2="34250" y2="41375"/>
                        <a14:foregroundMark x1="34250" y1="41375" x2="55250" y2="16875"/>
                        <a14:foregroundMark x1="55250" y1="16875" x2="65250" y2="10125"/>
                        <a14:foregroundMark x1="37750" y1="50250" x2="29375" y2="47625"/>
                        <a14:foregroundMark x1="29375" y1="47625" x2="31750" y2="37750"/>
                        <a14:foregroundMark x1="31750" y1="37750" x2="38250" y2="28750"/>
                        <a14:foregroundMark x1="38250" y1="28750" x2="61625" y2="12125"/>
                        <a14:foregroundMark x1="61625" y1="12125" x2="55375" y2="23500"/>
                        <a14:foregroundMark x1="55375" y1="23500" x2="41500" y2="38000"/>
                        <a14:foregroundMark x1="41500" y1="38000" x2="37375" y2="46125"/>
                        <a14:foregroundMark x1="37375" y1="46125" x2="37750" y2="50750"/>
                        <a14:foregroundMark x1="62500" y1="48500" x2="62250" y2="92750"/>
                        <a14:foregroundMark x1="62250" y1="92750" x2="62750" y2="93875"/>
                        <a14:foregroundMark x1="63125" y1="97875" x2="97250" y2="63000"/>
                        <a14:foregroundMark x1="97375" y1="60375" x2="96500" y2="14250"/>
                        <a14:foregroundMark x1="96500" y1="14250" x2="96500" y2="20500"/>
                        <a14:foregroundMark x1="63875" y1="45375" x2="95500" y2="19875"/>
                        <a14:foregroundMark x1="92500" y1="14750" x2="43625" y2="3875"/>
                        <a14:foregroundMark x1="3000" y1="32875" x2="5750" y2="76250"/>
                        <a14:foregroundMark x1="5750" y1="76250" x2="6500" y2="77375"/>
                        <a14:foregroundMark x1="81000" y1="53375" x2="80875" y2="52000"/>
                        <a14:foregroundMark x1="87750" y1="57375" x2="87625" y2="52625"/>
                        <a14:foregroundMark x1="87250" y1="46375" x2="87250" y2="45250"/>
                        <a14:foregroundMark x1="80750" y1="63250" x2="80750" y2="58375"/>
                        <a14:foregroundMark x1="78375" y1="71750" x2="83250" y2="66375"/>
                        <a14:foregroundMark x1="83250" y1="66375" x2="85375" y2="66375"/>
                        <a14:backgroundMark x1="47750" y1="52375" x2="48875" y2="60250"/>
                        <a14:backgroundMark x1="48875" y1="60250" x2="41125" y2="72375"/>
                        <a14:backgroundMark x1="41125" y1="72375" x2="26250" y2="74375"/>
                        <a14:backgroundMark x1="26250" y1="74375" x2="16875" y2="65125"/>
                        <a14:backgroundMark x1="16875" y1="65125" x2="12000" y2="56500"/>
                        <a14:backgroundMark x1="12000" y1="56500" x2="12250" y2="49375"/>
                        <a14:backgroundMark x1="12250" y1="49375" x2="37500" y2="60500"/>
                        <a14:backgroundMark x1="37500" y1="60500" x2="45125" y2="59125"/>
                        <a14:backgroundMark x1="45125" y1="59125" x2="49500" y2="5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305" y="4490555"/>
            <a:ext cx="300565" cy="30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ardboard Box, Freight Transport, Packaging And Labeling ...">
            <a:extLst>
              <a:ext uri="{FF2B5EF4-FFF2-40B4-BE49-F238E27FC236}">
                <a16:creationId xmlns:a16="http://schemas.microsoft.com/office/drawing/2014/main" id="{58C01774-750F-42F3-F628-BC486EB32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75" b="97875" l="3000" r="97375">
                        <a14:foregroundMark x1="5125" y1="29500" x2="61500" y2="46750"/>
                        <a14:foregroundMark x1="61500" y1="46750" x2="62000" y2="47125"/>
                        <a14:foregroundMark x1="32000" y1="48500" x2="34250" y2="41375"/>
                        <a14:foregroundMark x1="34250" y1="41375" x2="55250" y2="16875"/>
                        <a14:foregroundMark x1="55250" y1="16875" x2="65250" y2="10125"/>
                        <a14:foregroundMark x1="37750" y1="50250" x2="29375" y2="47625"/>
                        <a14:foregroundMark x1="29375" y1="47625" x2="31750" y2="37750"/>
                        <a14:foregroundMark x1="31750" y1="37750" x2="38250" y2="28750"/>
                        <a14:foregroundMark x1="38250" y1="28750" x2="61625" y2="12125"/>
                        <a14:foregroundMark x1="61625" y1="12125" x2="55375" y2="23500"/>
                        <a14:foregroundMark x1="55375" y1="23500" x2="41500" y2="38000"/>
                        <a14:foregroundMark x1="41500" y1="38000" x2="37375" y2="46125"/>
                        <a14:foregroundMark x1="37375" y1="46125" x2="37750" y2="50750"/>
                        <a14:foregroundMark x1="62500" y1="48500" x2="62250" y2="92750"/>
                        <a14:foregroundMark x1="62250" y1="92750" x2="62750" y2="93875"/>
                        <a14:foregroundMark x1="63125" y1="97875" x2="97250" y2="63000"/>
                        <a14:foregroundMark x1="97375" y1="60375" x2="96500" y2="14250"/>
                        <a14:foregroundMark x1="96500" y1="14250" x2="96500" y2="20500"/>
                        <a14:foregroundMark x1="63875" y1="45375" x2="95500" y2="19875"/>
                        <a14:foregroundMark x1="92500" y1="14750" x2="43625" y2="3875"/>
                        <a14:foregroundMark x1="3000" y1="32875" x2="5750" y2="76250"/>
                        <a14:foregroundMark x1="5750" y1="76250" x2="6500" y2="77375"/>
                        <a14:foregroundMark x1="81000" y1="53375" x2="80875" y2="52000"/>
                        <a14:foregroundMark x1="87750" y1="57375" x2="87625" y2="52625"/>
                        <a14:foregroundMark x1="87250" y1="46375" x2="87250" y2="45250"/>
                        <a14:foregroundMark x1="80750" y1="63250" x2="80750" y2="58375"/>
                        <a14:foregroundMark x1="78375" y1="71750" x2="83250" y2="66375"/>
                        <a14:foregroundMark x1="83250" y1="66375" x2="85375" y2="66375"/>
                        <a14:backgroundMark x1="47750" y1="52375" x2="48875" y2="60250"/>
                        <a14:backgroundMark x1="48875" y1="60250" x2="41125" y2="72375"/>
                        <a14:backgroundMark x1="41125" y1="72375" x2="26250" y2="74375"/>
                        <a14:backgroundMark x1="26250" y1="74375" x2="16875" y2="65125"/>
                        <a14:backgroundMark x1="16875" y1="65125" x2="12000" y2="56500"/>
                        <a14:backgroundMark x1="12000" y1="56500" x2="12250" y2="49375"/>
                        <a14:backgroundMark x1="12250" y1="49375" x2="37500" y2="60500"/>
                        <a14:backgroundMark x1="37500" y1="60500" x2="45125" y2="59125"/>
                        <a14:backgroundMark x1="45125" y1="59125" x2="49500" y2="5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783" y="4490555"/>
            <a:ext cx="300565" cy="30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ardboard Box, Freight Transport, Packaging And Labeling ...">
            <a:extLst>
              <a:ext uri="{FF2B5EF4-FFF2-40B4-BE49-F238E27FC236}">
                <a16:creationId xmlns:a16="http://schemas.microsoft.com/office/drawing/2014/main" id="{1E63A20E-D35A-4784-4220-C15BD6653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75" b="97875" l="3000" r="97375">
                        <a14:foregroundMark x1="5125" y1="29500" x2="61500" y2="46750"/>
                        <a14:foregroundMark x1="61500" y1="46750" x2="62000" y2="47125"/>
                        <a14:foregroundMark x1="32000" y1="48500" x2="34250" y2="41375"/>
                        <a14:foregroundMark x1="34250" y1="41375" x2="55250" y2="16875"/>
                        <a14:foregroundMark x1="55250" y1="16875" x2="65250" y2="10125"/>
                        <a14:foregroundMark x1="37750" y1="50250" x2="29375" y2="47625"/>
                        <a14:foregroundMark x1="29375" y1="47625" x2="31750" y2="37750"/>
                        <a14:foregroundMark x1="31750" y1="37750" x2="38250" y2="28750"/>
                        <a14:foregroundMark x1="38250" y1="28750" x2="61625" y2="12125"/>
                        <a14:foregroundMark x1="61625" y1="12125" x2="55375" y2="23500"/>
                        <a14:foregroundMark x1="55375" y1="23500" x2="41500" y2="38000"/>
                        <a14:foregroundMark x1="41500" y1="38000" x2="37375" y2="46125"/>
                        <a14:foregroundMark x1="37375" y1="46125" x2="37750" y2="50750"/>
                        <a14:foregroundMark x1="62500" y1="48500" x2="62250" y2="92750"/>
                        <a14:foregroundMark x1="62250" y1="92750" x2="62750" y2="93875"/>
                        <a14:foregroundMark x1="63125" y1="97875" x2="97250" y2="63000"/>
                        <a14:foregroundMark x1="97375" y1="60375" x2="96500" y2="14250"/>
                        <a14:foregroundMark x1="96500" y1="14250" x2="96500" y2="20500"/>
                        <a14:foregroundMark x1="63875" y1="45375" x2="95500" y2="19875"/>
                        <a14:foregroundMark x1="92500" y1="14750" x2="43625" y2="3875"/>
                        <a14:foregroundMark x1="3000" y1="32875" x2="5750" y2="76250"/>
                        <a14:foregroundMark x1="5750" y1="76250" x2="6500" y2="77375"/>
                        <a14:foregroundMark x1="81000" y1="53375" x2="80875" y2="52000"/>
                        <a14:foregroundMark x1="87750" y1="57375" x2="87625" y2="52625"/>
                        <a14:foregroundMark x1="87250" y1="46375" x2="87250" y2="45250"/>
                        <a14:foregroundMark x1="80750" y1="63250" x2="80750" y2="58375"/>
                        <a14:foregroundMark x1="78375" y1="71750" x2="83250" y2="66375"/>
                        <a14:foregroundMark x1="83250" y1="66375" x2="85375" y2="66375"/>
                        <a14:backgroundMark x1="47750" y1="52375" x2="48875" y2="60250"/>
                        <a14:backgroundMark x1="48875" y1="60250" x2="41125" y2="72375"/>
                        <a14:backgroundMark x1="41125" y1="72375" x2="26250" y2="74375"/>
                        <a14:backgroundMark x1="26250" y1="74375" x2="16875" y2="65125"/>
                        <a14:backgroundMark x1="16875" y1="65125" x2="12000" y2="56500"/>
                        <a14:backgroundMark x1="12000" y1="56500" x2="12250" y2="49375"/>
                        <a14:backgroundMark x1="12250" y1="49375" x2="37500" y2="60500"/>
                        <a14:backgroundMark x1="37500" y1="60500" x2="45125" y2="59125"/>
                        <a14:backgroundMark x1="45125" y1="59125" x2="49500" y2="5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320" y="4490555"/>
            <a:ext cx="300565" cy="30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Drone Logo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9AC28369-7CF8-1DA0-0124-15012194A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4444">
                        <a14:foregroundMark x1="5833" y1="48056" x2="22500" y2="47222"/>
                        <a14:foregroundMark x1="22500" y1="47222" x2="26111" y2="47222"/>
                        <a14:foregroundMark x1="41667" y1="36111" x2="59167" y2="36667"/>
                        <a14:foregroundMark x1="73611" y1="48056" x2="91667" y2="47778"/>
                        <a14:foregroundMark x1="91667" y1="47778" x2="94444" y2="48056"/>
                        <a14:foregroundMark x1="52778" y1="63333" x2="475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24" y="3844226"/>
            <a:ext cx="1037917" cy="10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מחבר חץ ישר 39">
            <a:extLst>
              <a:ext uri="{FF2B5EF4-FFF2-40B4-BE49-F238E27FC236}">
                <a16:creationId xmlns:a16="http://schemas.microsoft.com/office/drawing/2014/main" id="{4048BFB5-018B-AB05-C4D4-830B02784B50}"/>
              </a:ext>
            </a:extLst>
          </p:cNvPr>
          <p:cNvCxnSpPr>
            <a:cxnSpLocks/>
          </p:cNvCxnSpPr>
          <p:nvPr/>
        </p:nvCxnSpPr>
        <p:spPr>
          <a:xfrm flipH="1">
            <a:off x="2358320" y="4923745"/>
            <a:ext cx="3128319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6" descr="Drone Logo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2F60EEAD-AB66-AB9D-F7B3-E842AA114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4444">
                        <a14:foregroundMark x1="5833" y1="48056" x2="22500" y2="47222"/>
                        <a14:foregroundMark x1="22500" y1="47222" x2="26111" y2="47222"/>
                        <a14:foregroundMark x1="41667" y1="36111" x2="59167" y2="36667"/>
                        <a14:foregroundMark x1="73611" y1="48056" x2="91667" y2="47778"/>
                        <a14:foregroundMark x1="91667" y1="47778" x2="94444" y2="48056"/>
                        <a14:foregroundMark x1="52778" y1="63333" x2="475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643" y="5008581"/>
            <a:ext cx="1037917" cy="10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Cardboard Box, Freight Transport, Packaging And Labeling ...">
            <a:extLst>
              <a:ext uri="{FF2B5EF4-FFF2-40B4-BE49-F238E27FC236}">
                <a16:creationId xmlns:a16="http://schemas.microsoft.com/office/drawing/2014/main" id="{C54AC86C-AABF-12E1-4980-B79094B57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75" b="97875" l="3000" r="97375">
                        <a14:foregroundMark x1="5125" y1="29500" x2="61500" y2="46750"/>
                        <a14:foregroundMark x1="61500" y1="46750" x2="62000" y2="47125"/>
                        <a14:foregroundMark x1="32000" y1="48500" x2="34250" y2="41375"/>
                        <a14:foregroundMark x1="34250" y1="41375" x2="55250" y2="16875"/>
                        <a14:foregroundMark x1="55250" y1="16875" x2="65250" y2="10125"/>
                        <a14:foregroundMark x1="37750" y1="50250" x2="29375" y2="47625"/>
                        <a14:foregroundMark x1="29375" y1="47625" x2="31750" y2="37750"/>
                        <a14:foregroundMark x1="31750" y1="37750" x2="38250" y2="28750"/>
                        <a14:foregroundMark x1="38250" y1="28750" x2="61625" y2="12125"/>
                        <a14:foregroundMark x1="61625" y1="12125" x2="55375" y2="23500"/>
                        <a14:foregroundMark x1="55375" y1="23500" x2="41500" y2="38000"/>
                        <a14:foregroundMark x1="41500" y1="38000" x2="37375" y2="46125"/>
                        <a14:foregroundMark x1="37375" y1="46125" x2="37750" y2="50750"/>
                        <a14:foregroundMark x1="62500" y1="48500" x2="62250" y2="92750"/>
                        <a14:foregroundMark x1="62250" y1="92750" x2="62750" y2="93875"/>
                        <a14:foregroundMark x1="63125" y1="97875" x2="97250" y2="63000"/>
                        <a14:foregroundMark x1="97375" y1="60375" x2="96500" y2="14250"/>
                        <a14:foregroundMark x1="96500" y1="14250" x2="96500" y2="20500"/>
                        <a14:foregroundMark x1="63875" y1="45375" x2="95500" y2="19875"/>
                        <a14:foregroundMark x1="92500" y1="14750" x2="43625" y2="3875"/>
                        <a14:foregroundMark x1="3000" y1="32875" x2="5750" y2="76250"/>
                        <a14:foregroundMark x1="5750" y1="76250" x2="6500" y2="77375"/>
                        <a14:foregroundMark x1="81000" y1="53375" x2="80875" y2="52000"/>
                        <a14:foregroundMark x1="87750" y1="57375" x2="87625" y2="52625"/>
                        <a14:foregroundMark x1="87250" y1="46375" x2="87250" y2="45250"/>
                        <a14:foregroundMark x1="80750" y1="63250" x2="80750" y2="58375"/>
                        <a14:foregroundMark x1="78375" y1="71750" x2="83250" y2="66375"/>
                        <a14:foregroundMark x1="83250" y1="66375" x2="85375" y2="66375"/>
                        <a14:backgroundMark x1="47750" y1="52375" x2="48875" y2="60250"/>
                        <a14:backgroundMark x1="48875" y1="60250" x2="41125" y2="72375"/>
                        <a14:backgroundMark x1="41125" y1="72375" x2="26250" y2="74375"/>
                        <a14:backgroundMark x1="26250" y1="74375" x2="16875" y2="65125"/>
                        <a14:backgroundMark x1="16875" y1="65125" x2="12000" y2="56500"/>
                        <a14:backgroundMark x1="12000" y1="56500" x2="12250" y2="49375"/>
                        <a14:backgroundMark x1="12250" y1="49375" x2="37500" y2="60500"/>
                        <a14:backgroundMark x1="37500" y1="60500" x2="45125" y2="59125"/>
                        <a14:backgroundMark x1="45125" y1="59125" x2="49500" y2="5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549" y="6089032"/>
            <a:ext cx="300565" cy="30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Drone Logo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1A657438-DD97-8841-795E-F98F005EF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bg2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4444">
                        <a14:foregroundMark x1="5833" y1="48056" x2="22500" y2="47222"/>
                        <a14:foregroundMark x1="22500" y1="47222" x2="26111" y2="47222"/>
                        <a14:foregroundMark x1="41667" y1="36111" x2="59167" y2="36667"/>
                        <a14:foregroundMark x1="73611" y1="48056" x2="91667" y2="47778"/>
                        <a14:foregroundMark x1="91667" y1="47778" x2="94444" y2="48056"/>
                        <a14:foregroundMark x1="52778" y1="63333" x2="475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955" y="2194841"/>
            <a:ext cx="1037917" cy="10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מחבר חץ ישר 45">
            <a:extLst>
              <a:ext uri="{FF2B5EF4-FFF2-40B4-BE49-F238E27FC236}">
                <a16:creationId xmlns:a16="http://schemas.microsoft.com/office/drawing/2014/main" id="{3E730E54-E7BC-807F-A31E-30EBDC964DFE}"/>
              </a:ext>
            </a:extLst>
          </p:cNvPr>
          <p:cNvCxnSpPr/>
          <p:nvPr/>
        </p:nvCxnSpPr>
        <p:spPr>
          <a:xfrm>
            <a:off x="7885911" y="3079877"/>
            <a:ext cx="294893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Drone Logo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CB7C0D3C-1491-69DD-F562-763F1F748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4444">
                        <a14:foregroundMark x1="5833" y1="48056" x2="22500" y2="47222"/>
                        <a14:foregroundMark x1="22500" y1="47222" x2="26111" y2="47222"/>
                        <a14:foregroundMark x1="41667" y1="36111" x2="59167" y2="36667"/>
                        <a14:foregroundMark x1="73611" y1="48056" x2="91667" y2="47778"/>
                        <a14:foregroundMark x1="91667" y1="47778" x2="94444" y2="48056"/>
                        <a14:foregroundMark x1="52778" y1="63333" x2="475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418" y="2194841"/>
            <a:ext cx="1037917" cy="10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Drone Logo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32FC70DB-BB3C-6802-972F-B2B8580CF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4444">
                        <a14:foregroundMark x1="5833" y1="48056" x2="22500" y2="47222"/>
                        <a14:foregroundMark x1="22500" y1="47222" x2="26111" y2="47222"/>
                        <a14:foregroundMark x1="41667" y1="36111" x2="59167" y2="36667"/>
                        <a14:foregroundMark x1="73611" y1="48056" x2="91667" y2="47778"/>
                        <a14:foregroundMark x1="91667" y1="47778" x2="94444" y2="48056"/>
                        <a14:foregroundMark x1="52778" y1="63333" x2="475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883" y="2194841"/>
            <a:ext cx="1037917" cy="10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Cardboard Box, Freight Transport, Packaging And Labeling ...">
            <a:extLst>
              <a:ext uri="{FF2B5EF4-FFF2-40B4-BE49-F238E27FC236}">
                <a16:creationId xmlns:a16="http://schemas.microsoft.com/office/drawing/2014/main" id="{928052C6-B111-96BA-2215-AC30AFA5C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75" b="97875" l="3000" r="97375">
                        <a14:foregroundMark x1="5125" y1="29500" x2="61500" y2="46750"/>
                        <a14:foregroundMark x1="61500" y1="46750" x2="62000" y2="47125"/>
                        <a14:foregroundMark x1="32000" y1="48500" x2="34250" y2="41375"/>
                        <a14:foregroundMark x1="34250" y1="41375" x2="55250" y2="16875"/>
                        <a14:foregroundMark x1="55250" y1="16875" x2="65250" y2="10125"/>
                        <a14:foregroundMark x1="37750" y1="50250" x2="29375" y2="47625"/>
                        <a14:foregroundMark x1="29375" y1="47625" x2="31750" y2="37750"/>
                        <a14:foregroundMark x1="31750" y1="37750" x2="38250" y2="28750"/>
                        <a14:foregroundMark x1="38250" y1="28750" x2="61625" y2="12125"/>
                        <a14:foregroundMark x1="61625" y1="12125" x2="55375" y2="23500"/>
                        <a14:foregroundMark x1="55375" y1="23500" x2="41500" y2="38000"/>
                        <a14:foregroundMark x1="41500" y1="38000" x2="37375" y2="46125"/>
                        <a14:foregroundMark x1="37375" y1="46125" x2="37750" y2="50750"/>
                        <a14:foregroundMark x1="62500" y1="48500" x2="62250" y2="92750"/>
                        <a14:foregroundMark x1="62250" y1="92750" x2="62750" y2="93875"/>
                        <a14:foregroundMark x1="63125" y1="97875" x2="97250" y2="63000"/>
                        <a14:foregroundMark x1="97375" y1="60375" x2="96500" y2="14250"/>
                        <a14:foregroundMark x1="96500" y1="14250" x2="96500" y2="20500"/>
                        <a14:foregroundMark x1="63875" y1="45375" x2="95500" y2="19875"/>
                        <a14:foregroundMark x1="92500" y1="14750" x2="43625" y2="3875"/>
                        <a14:foregroundMark x1="3000" y1="32875" x2="5750" y2="76250"/>
                        <a14:foregroundMark x1="5750" y1="76250" x2="6500" y2="77375"/>
                        <a14:foregroundMark x1="81000" y1="53375" x2="80875" y2="52000"/>
                        <a14:foregroundMark x1="87750" y1="57375" x2="87625" y2="52625"/>
                        <a14:foregroundMark x1="87250" y1="46375" x2="87250" y2="45250"/>
                        <a14:foregroundMark x1="80750" y1="63250" x2="80750" y2="58375"/>
                        <a14:foregroundMark x1="78375" y1="71750" x2="83250" y2="66375"/>
                        <a14:foregroundMark x1="83250" y1="66375" x2="85375" y2="66375"/>
                        <a14:backgroundMark x1="47750" y1="52375" x2="48875" y2="60250"/>
                        <a14:backgroundMark x1="48875" y1="60250" x2="41125" y2="72375"/>
                        <a14:backgroundMark x1="41125" y1="72375" x2="26250" y2="74375"/>
                        <a14:backgroundMark x1="26250" y1="74375" x2="16875" y2="65125"/>
                        <a14:backgroundMark x1="16875" y1="65125" x2="12000" y2="56500"/>
                        <a14:backgroundMark x1="12000" y1="56500" x2="12250" y2="49375"/>
                        <a14:backgroundMark x1="12250" y1="49375" x2="37500" y2="60500"/>
                        <a14:backgroundMark x1="37500" y1="60500" x2="45125" y2="59125"/>
                        <a14:backgroundMark x1="45125" y1="59125" x2="49500" y2="5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552" y="2832188"/>
            <a:ext cx="300565" cy="30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Drone Logo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F16E0ACF-7FE8-4EA2-01DE-C22C3E98D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4444">
                        <a14:foregroundMark x1="5833" y1="48056" x2="22500" y2="47222"/>
                        <a14:foregroundMark x1="22500" y1="47222" x2="26111" y2="47222"/>
                        <a14:foregroundMark x1="41667" y1="36111" x2="59167" y2="36667"/>
                        <a14:foregroundMark x1="73611" y1="48056" x2="91667" y2="47778"/>
                        <a14:foregroundMark x1="91667" y1="47778" x2="94444" y2="48056"/>
                        <a14:foregroundMark x1="52778" y1="63333" x2="475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363" y="4220136"/>
            <a:ext cx="1037917" cy="10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Drone Logo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9C62DBAB-A973-5B78-B8F7-AC6AC36B1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4444">
                        <a14:foregroundMark x1="5833" y1="48056" x2="22500" y2="47222"/>
                        <a14:foregroundMark x1="22500" y1="47222" x2="26111" y2="47222"/>
                        <a14:foregroundMark x1="41667" y1="36111" x2="59167" y2="36667"/>
                        <a14:foregroundMark x1="73611" y1="48056" x2="91667" y2="47778"/>
                        <a14:foregroundMark x1="91667" y1="47778" x2="94444" y2="48056"/>
                        <a14:foregroundMark x1="52778" y1="63333" x2="475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885" y="4220136"/>
            <a:ext cx="1037917" cy="10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2" descr="Free: Home Png - Home Icon Transparent Background - nohat.cc">
            <a:extLst>
              <a:ext uri="{FF2B5EF4-FFF2-40B4-BE49-F238E27FC236}">
                <a16:creationId xmlns:a16="http://schemas.microsoft.com/office/drawing/2014/main" id="{C073E03D-D144-12C8-697A-4901A662C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0139" y1="52577" x2="49861" y2="11753"/>
                        <a14:foregroundMark x1="60833" y1="16082" x2="67917" y2="14227"/>
                        <a14:foregroundMark x1="67917" y1="14227" x2="69306" y2="14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851" y="5442324"/>
            <a:ext cx="960120" cy="64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Cardboard Box, Freight Transport, Packaging And Labeling ...">
            <a:extLst>
              <a:ext uri="{FF2B5EF4-FFF2-40B4-BE49-F238E27FC236}">
                <a16:creationId xmlns:a16="http://schemas.microsoft.com/office/drawing/2014/main" id="{C9B1F7B0-0142-3BC7-81EB-71ED8E07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75" b="97875" l="3000" r="97375">
                        <a14:foregroundMark x1="5125" y1="29500" x2="61500" y2="46750"/>
                        <a14:foregroundMark x1="61500" y1="46750" x2="62000" y2="47125"/>
                        <a14:foregroundMark x1="32000" y1="48500" x2="34250" y2="41375"/>
                        <a14:foregroundMark x1="34250" y1="41375" x2="55250" y2="16875"/>
                        <a14:foregroundMark x1="55250" y1="16875" x2="65250" y2="10125"/>
                        <a14:foregroundMark x1="37750" y1="50250" x2="29375" y2="47625"/>
                        <a14:foregroundMark x1="29375" y1="47625" x2="31750" y2="37750"/>
                        <a14:foregroundMark x1="31750" y1="37750" x2="38250" y2="28750"/>
                        <a14:foregroundMark x1="38250" y1="28750" x2="61625" y2="12125"/>
                        <a14:foregroundMark x1="61625" y1="12125" x2="55375" y2="23500"/>
                        <a14:foregroundMark x1="55375" y1="23500" x2="41500" y2="38000"/>
                        <a14:foregroundMark x1="41500" y1="38000" x2="37375" y2="46125"/>
                        <a14:foregroundMark x1="37375" y1="46125" x2="37750" y2="50750"/>
                        <a14:foregroundMark x1="62500" y1="48500" x2="62250" y2="92750"/>
                        <a14:foregroundMark x1="62250" y1="92750" x2="62750" y2="93875"/>
                        <a14:foregroundMark x1="63125" y1="97875" x2="97250" y2="63000"/>
                        <a14:foregroundMark x1="97375" y1="60375" x2="96500" y2="14250"/>
                        <a14:foregroundMark x1="96500" y1="14250" x2="96500" y2="20500"/>
                        <a14:foregroundMark x1="63875" y1="45375" x2="95500" y2="19875"/>
                        <a14:foregroundMark x1="92500" y1="14750" x2="43625" y2="3875"/>
                        <a14:foregroundMark x1="3000" y1="32875" x2="5750" y2="76250"/>
                        <a14:foregroundMark x1="5750" y1="76250" x2="6500" y2="77375"/>
                        <a14:foregroundMark x1="81000" y1="53375" x2="80875" y2="52000"/>
                        <a14:foregroundMark x1="87750" y1="57375" x2="87625" y2="52625"/>
                        <a14:foregroundMark x1="87250" y1="46375" x2="87250" y2="45250"/>
                        <a14:foregroundMark x1="80750" y1="63250" x2="80750" y2="58375"/>
                        <a14:foregroundMark x1="78375" y1="71750" x2="83250" y2="66375"/>
                        <a14:foregroundMark x1="83250" y1="66375" x2="85375" y2="66375"/>
                        <a14:backgroundMark x1="47750" y1="52375" x2="48875" y2="60250"/>
                        <a14:backgroundMark x1="48875" y1="60250" x2="41125" y2="72375"/>
                        <a14:backgroundMark x1="41125" y1="72375" x2="26250" y2="74375"/>
                        <a14:backgroundMark x1="26250" y1="74375" x2="16875" y2="65125"/>
                        <a14:backgroundMark x1="16875" y1="65125" x2="12000" y2="56500"/>
                        <a14:backgroundMark x1="12000" y1="56500" x2="12250" y2="49375"/>
                        <a14:backgroundMark x1="12250" y1="49375" x2="37500" y2="60500"/>
                        <a14:backgroundMark x1="37500" y1="60500" x2="45125" y2="59125"/>
                        <a14:backgroundMark x1="45125" y1="59125" x2="49500" y2="5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581" y="4866465"/>
            <a:ext cx="300565" cy="30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Cardboard Box, Freight Transport, Packaging And Labeling ...">
            <a:extLst>
              <a:ext uri="{FF2B5EF4-FFF2-40B4-BE49-F238E27FC236}">
                <a16:creationId xmlns:a16="http://schemas.microsoft.com/office/drawing/2014/main" id="{13CB333C-F3EE-60B7-24C7-C121D1A24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75" b="97875" l="3000" r="97375">
                        <a14:foregroundMark x1="5125" y1="29500" x2="61500" y2="46750"/>
                        <a14:foregroundMark x1="61500" y1="46750" x2="62000" y2="47125"/>
                        <a14:foregroundMark x1="32000" y1="48500" x2="34250" y2="41375"/>
                        <a14:foregroundMark x1="34250" y1="41375" x2="55250" y2="16875"/>
                        <a14:foregroundMark x1="55250" y1="16875" x2="65250" y2="10125"/>
                        <a14:foregroundMark x1="37750" y1="50250" x2="29375" y2="47625"/>
                        <a14:foregroundMark x1="29375" y1="47625" x2="31750" y2="37750"/>
                        <a14:foregroundMark x1="31750" y1="37750" x2="38250" y2="28750"/>
                        <a14:foregroundMark x1="38250" y1="28750" x2="61625" y2="12125"/>
                        <a14:foregroundMark x1="61625" y1="12125" x2="55375" y2="23500"/>
                        <a14:foregroundMark x1="55375" y1="23500" x2="41500" y2="38000"/>
                        <a14:foregroundMark x1="41500" y1="38000" x2="37375" y2="46125"/>
                        <a14:foregroundMark x1="37375" y1="46125" x2="37750" y2="50750"/>
                        <a14:foregroundMark x1="62500" y1="48500" x2="62250" y2="92750"/>
                        <a14:foregroundMark x1="62250" y1="92750" x2="62750" y2="93875"/>
                        <a14:foregroundMark x1="63125" y1="97875" x2="97250" y2="63000"/>
                        <a14:foregroundMark x1="97375" y1="60375" x2="96500" y2="14250"/>
                        <a14:foregroundMark x1="96500" y1="14250" x2="96500" y2="20500"/>
                        <a14:foregroundMark x1="63875" y1="45375" x2="95500" y2="19875"/>
                        <a14:foregroundMark x1="92500" y1="14750" x2="43625" y2="3875"/>
                        <a14:foregroundMark x1="3000" y1="32875" x2="5750" y2="76250"/>
                        <a14:foregroundMark x1="5750" y1="76250" x2="6500" y2="77375"/>
                        <a14:foregroundMark x1="81000" y1="53375" x2="80875" y2="52000"/>
                        <a14:foregroundMark x1="87750" y1="57375" x2="87625" y2="52625"/>
                        <a14:foregroundMark x1="87250" y1="46375" x2="87250" y2="45250"/>
                        <a14:foregroundMark x1="80750" y1="63250" x2="80750" y2="58375"/>
                        <a14:foregroundMark x1="78375" y1="71750" x2="83250" y2="66375"/>
                        <a14:foregroundMark x1="83250" y1="66375" x2="85375" y2="66375"/>
                        <a14:backgroundMark x1="47750" y1="52375" x2="48875" y2="60250"/>
                        <a14:backgroundMark x1="48875" y1="60250" x2="41125" y2="72375"/>
                        <a14:backgroundMark x1="41125" y1="72375" x2="26250" y2="74375"/>
                        <a14:backgroundMark x1="26250" y1="74375" x2="16875" y2="65125"/>
                        <a14:backgroundMark x1="16875" y1="65125" x2="12000" y2="56500"/>
                        <a14:backgroundMark x1="12000" y1="56500" x2="12250" y2="49375"/>
                        <a14:backgroundMark x1="12250" y1="49375" x2="37500" y2="60500"/>
                        <a14:backgroundMark x1="37500" y1="60500" x2="45125" y2="59125"/>
                        <a14:backgroundMark x1="45125" y1="59125" x2="49500" y2="5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059" y="4866465"/>
            <a:ext cx="300565" cy="30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מחבר חץ ישר 65">
            <a:extLst>
              <a:ext uri="{FF2B5EF4-FFF2-40B4-BE49-F238E27FC236}">
                <a16:creationId xmlns:a16="http://schemas.microsoft.com/office/drawing/2014/main" id="{D14AE657-174A-CD2F-9E66-5771418BF1E7}"/>
              </a:ext>
            </a:extLst>
          </p:cNvPr>
          <p:cNvCxnSpPr>
            <a:cxnSpLocks/>
          </p:cNvCxnSpPr>
          <p:nvPr/>
        </p:nvCxnSpPr>
        <p:spPr>
          <a:xfrm flipH="1">
            <a:off x="7769596" y="5299655"/>
            <a:ext cx="3128319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2" descr="Cardboard Box, Freight Transport, Packaging And Labeling ...">
            <a:extLst>
              <a:ext uri="{FF2B5EF4-FFF2-40B4-BE49-F238E27FC236}">
                <a16:creationId xmlns:a16="http://schemas.microsoft.com/office/drawing/2014/main" id="{ADCF9C16-A1C1-39A4-6F64-C832FE02F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75" b="97875" l="3000" r="97375">
                        <a14:foregroundMark x1="5125" y1="29500" x2="61500" y2="46750"/>
                        <a14:foregroundMark x1="61500" y1="46750" x2="62000" y2="47125"/>
                        <a14:foregroundMark x1="32000" y1="48500" x2="34250" y2="41375"/>
                        <a14:foregroundMark x1="34250" y1="41375" x2="55250" y2="16875"/>
                        <a14:foregroundMark x1="55250" y1="16875" x2="65250" y2="10125"/>
                        <a14:foregroundMark x1="37750" y1="50250" x2="29375" y2="47625"/>
                        <a14:foregroundMark x1="29375" y1="47625" x2="31750" y2="37750"/>
                        <a14:foregroundMark x1="31750" y1="37750" x2="38250" y2="28750"/>
                        <a14:foregroundMark x1="38250" y1="28750" x2="61625" y2="12125"/>
                        <a14:foregroundMark x1="61625" y1="12125" x2="55375" y2="23500"/>
                        <a14:foregroundMark x1="55375" y1="23500" x2="41500" y2="38000"/>
                        <a14:foregroundMark x1="41500" y1="38000" x2="37375" y2="46125"/>
                        <a14:foregroundMark x1="37375" y1="46125" x2="37750" y2="50750"/>
                        <a14:foregroundMark x1="62500" y1="48500" x2="62250" y2="92750"/>
                        <a14:foregroundMark x1="62250" y1="92750" x2="62750" y2="93875"/>
                        <a14:foregroundMark x1="63125" y1="97875" x2="97250" y2="63000"/>
                        <a14:foregroundMark x1="97375" y1="60375" x2="96500" y2="14250"/>
                        <a14:foregroundMark x1="96500" y1="14250" x2="96500" y2="20500"/>
                        <a14:foregroundMark x1="63875" y1="45375" x2="95500" y2="19875"/>
                        <a14:foregroundMark x1="92500" y1="14750" x2="43625" y2="3875"/>
                        <a14:foregroundMark x1="3000" y1="32875" x2="5750" y2="76250"/>
                        <a14:foregroundMark x1="5750" y1="76250" x2="6500" y2="77375"/>
                        <a14:foregroundMark x1="81000" y1="53375" x2="80875" y2="52000"/>
                        <a14:foregroundMark x1="87750" y1="57375" x2="87625" y2="52625"/>
                        <a14:foregroundMark x1="87250" y1="46375" x2="87250" y2="45250"/>
                        <a14:foregroundMark x1="80750" y1="63250" x2="80750" y2="58375"/>
                        <a14:foregroundMark x1="78375" y1="71750" x2="83250" y2="66375"/>
                        <a14:foregroundMark x1="83250" y1="66375" x2="85375" y2="66375"/>
                        <a14:backgroundMark x1="47750" y1="52375" x2="48875" y2="60250"/>
                        <a14:backgroundMark x1="48875" y1="60250" x2="41125" y2="72375"/>
                        <a14:backgroundMark x1="41125" y1="72375" x2="26250" y2="74375"/>
                        <a14:backgroundMark x1="26250" y1="74375" x2="16875" y2="65125"/>
                        <a14:backgroundMark x1="16875" y1="65125" x2="12000" y2="56500"/>
                        <a14:backgroundMark x1="12000" y1="56500" x2="12250" y2="49375"/>
                        <a14:backgroundMark x1="12250" y1="49375" x2="37500" y2="60500"/>
                        <a14:backgroundMark x1="37500" y1="60500" x2="45125" y2="59125"/>
                        <a14:backgroundMark x1="45125" y1="59125" x2="49500" y2="5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635" y="5828456"/>
            <a:ext cx="300565" cy="30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4CFD17F4-076A-95BD-A725-D6D0A924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8CFFE-9B4D-442E-A491-481ED2B80221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864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9976B5F7D5804681F137B5C4157E39" ma:contentTypeVersion="7" ma:contentTypeDescription="Create a new document." ma:contentTypeScope="" ma:versionID="5957ec0135a789673e48eac4f73b4d2b">
  <xsd:schema xmlns:xsd="http://www.w3.org/2001/XMLSchema" xmlns:xs="http://www.w3.org/2001/XMLSchema" xmlns:p="http://schemas.microsoft.com/office/2006/metadata/properties" xmlns:ns3="65c80461-1c43-4fc5-a4d0-ccc4a348d503" xmlns:ns4="e5053087-ff3e-4e0f-953b-0c6fe19c3c0b" targetNamespace="http://schemas.microsoft.com/office/2006/metadata/properties" ma:root="true" ma:fieldsID="2c37430b530026d44434b800c5a4bb18" ns3:_="" ns4:_="">
    <xsd:import namespace="65c80461-1c43-4fc5-a4d0-ccc4a348d503"/>
    <xsd:import namespace="e5053087-ff3e-4e0f-953b-0c6fe19c3c0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c80461-1c43-4fc5-a4d0-ccc4a348d5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53087-ff3e-4e0f-953b-0c6fe19c3c0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5c80461-1c43-4fc5-a4d0-ccc4a348d503" xsi:nil="true"/>
  </documentManagement>
</p:properties>
</file>

<file path=customXml/itemProps1.xml><?xml version="1.0" encoding="utf-8"?>
<ds:datastoreItem xmlns:ds="http://schemas.openxmlformats.org/officeDocument/2006/customXml" ds:itemID="{3D59C15D-76E2-4D20-892A-7DEA3610299B}">
  <ds:schemaRefs>
    <ds:schemaRef ds:uri="65c80461-1c43-4fc5-a4d0-ccc4a348d503"/>
    <ds:schemaRef ds:uri="e5053087-ff3e-4e0f-953b-0c6fe19c3c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B3C71EA-BC4C-44CB-9FBD-591493BD120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344CD1-114C-433A-8188-12240C84D2B4}">
  <ds:schemaRefs>
    <ds:schemaRef ds:uri="http://schemas.microsoft.com/office/infopath/2007/PartnerControls"/>
    <ds:schemaRef ds:uri="65c80461-1c43-4fc5-a4d0-ccc4a348d503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e5053087-ff3e-4e0f-953b-0c6fe19c3c0b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1254</Words>
  <Application>Microsoft Office PowerPoint</Application>
  <PresentationFormat>מסך רחב</PresentationFormat>
  <Paragraphs>278</Paragraphs>
  <Slides>30</Slides>
  <Notes>12</Notes>
  <HiddenSlides>5</HiddenSlides>
  <MMClips>3</MMClips>
  <ScaleCrop>false</ScaleCrop>
  <HeadingPairs>
    <vt:vector size="6" baseType="variant">
      <vt:variant>
        <vt:lpstr>גופנים בשימוש</vt:lpstr>
      </vt:variant>
      <vt:variant>
        <vt:i4>10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30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Courier New</vt:lpstr>
      <vt:lpstr>inherit</vt:lpstr>
      <vt:lpstr>Segoe UI</vt:lpstr>
      <vt:lpstr>Söhne</vt:lpstr>
      <vt:lpstr>Times New Roman</vt:lpstr>
      <vt:lpstr>Wingdings</vt:lpstr>
      <vt:lpstr>ערכת נושא Office</vt:lpstr>
      <vt:lpstr>Final Presentation Designing a multi-agent physical simulation</vt:lpstr>
      <vt:lpstr>Outline</vt:lpstr>
      <vt:lpstr>Project Goal</vt:lpstr>
      <vt:lpstr>Constraints</vt:lpstr>
      <vt:lpstr>Temporal Planning Problem</vt:lpstr>
      <vt:lpstr>PDDL  - Planning Domain Definition Language</vt:lpstr>
      <vt:lpstr>General Scheme</vt:lpstr>
      <vt:lpstr>State space</vt:lpstr>
      <vt:lpstr>Fly                                          no-Fly</vt:lpstr>
      <vt:lpstr>Time windows</vt:lpstr>
      <vt:lpstr>Alternatives</vt:lpstr>
      <vt:lpstr>Metrics</vt:lpstr>
      <vt:lpstr>ScottyActivity planner</vt:lpstr>
      <vt:lpstr>ScottyActivity planner</vt:lpstr>
      <vt:lpstr>route planning</vt:lpstr>
      <vt:lpstr>Physical feasibility test</vt:lpstr>
      <vt:lpstr>Unity</vt:lpstr>
      <vt:lpstr>Our scenario</vt:lpstr>
      <vt:lpstr>Feedback</vt:lpstr>
      <vt:lpstr>Middle time interval – [150,180]</vt:lpstr>
      <vt:lpstr>Late time interval – [220,260] </vt:lpstr>
      <vt:lpstr>Early time interval – [50,90] </vt:lpstr>
      <vt:lpstr>מצגת של PowerPoint‏</vt:lpstr>
      <vt:lpstr>Future Work</vt:lpstr>
      <vt:lpstr>Thank you for listening</vt:lpstr>
      <vt:lpstr>Fly or no-Fly</vt:lpstr>
      <vt:lpstr>Scalability</vt:lpstr>
      <vt:lpstr>Literature Survey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 Presentation  Designing a multi-agent physical simulation problem</dc:title>
  <dc:creator>Yamit Pisman</dc:creator>
  <cp:lastModifiedBy>Yamit Pisman</cp:lastModifiedBy>
  <cp:revision>1</cp:revision>
  <dcterms:created xsi:type="dcterms:W3CDTF">2023-08-17T12:50:55Z</dcterms:created>
  <dcterms:modified xsi:type="dcterms:W3CDTF">2024-01-20T18:35:49Z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0x010100579976B5F7D5804681F137B5C4157E39</vt:lpwstr>
  </property>
</Properties>
</file>